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84" r:id="rId3"/>
    <p:sldId id="285" r:id="rId4"/>
    <p:sldId id="282" r:id="rId5"/>
    <p:sldId id="283" r:id="rId6"/>
    <p:sldId id="286" r:id="rId7"/>
    <p:sldId id="280" r:id="rId8"/>
    <p:sldId id="256" r:id="rId9"/>
    <p:sldId id="276" r:id="rId10"/>
    <p:sldId id="277" r:id="rId11"/>
    <p:sldId id="278" r:id="rId12"/>
    <p:sldId id="258" r:id="rId13"/>
    <p:sldId id="266" r:id="rId14"/>
    <p:sldId id="267" r:id="rId15"/>
    <p:sldId id="268" r:id="rId16"/>
    <p:sldId id="269" r:id="rId17"/>
    <p:sldId id="271" r:id="rId18"/>
    <p:sldId id="270" r:id="rId19"/>
    <p:sldId id="262" r:id="rId20"/>
    <p:sldId id="272" r:id="rId21"/>
    <p:sldId id="261" r:id="rId22"/>
    <p:sldId id="273" r:id="rId23"/>
    <p:sldId id="279" r:id="rId24"/>
    <p:sldId id="263" r:id="rId25"/>
    <p:sldId id="260" r:id="rId26"/>
    <p:sldId id="264" r:id="rId27"/>
    <p:sldId id="275" r:id="rId28"/>
    <p:sldId id="274" r:id="rId29"/>
    <p:sldId id="265" r:id="rId30"/>
    <p:sldId id="25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87" d="100"/>
          <a:sy n="87" d="100"/>
        </p:scale>
        <p:origin x="1315" y="72"/>
      </p:cViewPr>
      <p:guideLst/>
    </p:cSldViewPr>
  </p:slideViewPr>
  <p:notesTextViewPr>
    <p:cViewPr>
      <p:scale>
        <a:sx n="3" d="2"/>
        <a:sy n="3" d="2"/>
      </p:scale>
      <p:origin x="0" y="0"/>
    </p:cViewPr>
  </p:notesTextViewPr>
  <p:sorterViewPr>
    <p:cViewPr varScale="1">
      <p:scale>
        <a:sx n="100" d="100"/>
        <a:sy n="100" d="100"/>
      </p:scale>
      <p:origin x="0" y="-331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F28A57-3042-4968-B88B-C3C8BFC77DDE}"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E3A08-63EF-4E87-BE26-942D9E956E41}" type="slidenum">
              <a:rPr lang="en-US" smtClean="0"/>
              <a:t>‹#›</a:t>
            </a:fld>
            <a:endParaRPr lang="en-US"/>
          </a:p>
        </p:txBody>
      </p:sp>
    </p:spTree>
    <p:extLst>
      <p:ext uri="{BB962C8B-B14F-4D97-AF65-F5344CB8AC3E}">
        <p14:creationId xmlns:p14="http://schemas.microsoft.com/office/powerpoint/2010/main" val="2104706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28A57-3042-4968-B88B-C3C8BFC77DDE}"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E3A08-63EF-4E87-BE26-942D9E956E41}" type="slidenum">
              <a:rPr lang="en-US" smtClean="0"/>
              <a:t>‹#›</a:t>
            </a:fld>
            <a:endParaRPr lang="en-US"/>
          </a:p>
        </p:txBody>
      </p:sp>
    </p:spTree>
    <p:extLst>
      <p:ext uri="{BB962C8B-B14F-4D97-AF65-F5344CB8AC3E}">
        <p14:creationId xmlns:p14="http://schemas.microsoft.com/office/powerpoint/2010/main" val="143453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28A57-3042-4968-B88B-C3C8BFC77DDE}"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E3A08-63EF-4E87-BE26-942D9E956E41}" type="slidenum">
              <a:rPr lang="en-US" smtClean="0"/>
              <a:t>‹#›</a:t>
            </a:fld>
            <a:endParaRPr lang="en-US"/>
          </a:p>
        </p:txBody>
      </p:sp>
    </p:spTree>
    <p:extLst>
      <p:ext uri="{BB962C8B-B14F-4D97-AF65-F5344CB8AC3E}">
        <p14:creationId xmlns:p14="http://schemas.microsoft.com/office/powerpoint/2010/main" val="16711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28A57-3042-4968-B88B-C3C8BFC77DDE}"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E3A08-63EF-4E87-BE26-942D9E956E41}" type="slidenum">
              <a:rPr lang="en-US" smtClean="0"/>
              <a:t>‹#›</a:t>
            </a:fld>
            <a:endParaRPr lang="en-US"/>
          </a:p>
        </p:txBody>
      </p:sp>
    </p:spTree>
    <p:extLst>
      <p:ext uri="{BB962C8B-B14F-4D97-AF65-F5344CB8AC3E}">
        <p14:creationId xmlns:p14="http://schemas.microsoft.com/office/powerpoint/2010/main" val="344782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F28A57-3042-4968-B88B-C3C8BFC77DDE}"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E3A08-63EF-4E87-BE26-942D9E956E41}" type="slidenum">
              <a:rPr lang="en-US" smtClean="0"/>
              <a:t>‹#›</a:t>
            </a:fld>
            <a:endParaRPr lang="en-US"/>
          </a:p>
        </p:txBody>
      </p:sp>
    </p:spTree>
    <p:extLst>
      <p:ext uri="{BB962C8B-B14F-4D97-AF65-F5344CB8AC3E}">
        <p14:creationId xmlns:p14="http://schemas.microsoft.com/office/powerpoint/2010/main" val="215682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F28A57-3042-4968-B88B-C3C8BFC77DDE}"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E3A08-63EF-4E87-BE26-942D9E956E41}" type="slidenum">
              <a:rPr lang="en-US" smtClean="0"/>
              <a:t>‹#›</a:t>
            </a:fld>
            <a:endParaRPr lang="en-US"/>
          </a:p>
        </p:txBody>
      </p:sp>
    </p:spTree>
    <p:extLst>
      <p:ext uri="{BB962C8B-B14F-4D97-AF65-F5344CB8AC3E}">
        <p14:creationId xmlns:p14="http://schemas.microsoft.com/office/powerpoint/2010/main" val="12706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F28A57-3042-4968-B88B-C3C8BFC77DDE}" type="datetimeFigureOut">
              <a:rPr lang="en-US" smtClean="0"/>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FE3A08-63EF-4E87-BE26-942D9E956E41}" type="slidenum">
              <a:rPr lang="en-US" smtClean="0"/>
              <a:t>‹#›</a:t>
            </a:fld>
            <a:endParaRPr lang="en-US"/>
          </a:p>
        </p:txBody>
      </p:sp>
    </p:spTree>
    <p:extLst>
      <p:ext uri="{BB962C8B-B14F-4D97-AF65-F5344CB8AC3E}">
        <p14:creationId xmlns:p14="http://schemas.microsoft.com/office/powerpoint/2010/main" val="342568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F28A57-3042-4968-B88B-C3C8BFC77DDE}" type="datetimeFigureOut">
              <a:rPr lang="en-US" smtClean="0"/>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FE3A08-63EF-4E87-BE26-942D9E956E41}" type="slidenum">
              <a:rPr lang="en-US" smtClean="0"/>
              <a:t>‹#›</a:t>
            </a:fld>
            <a:endParaRPr lang="en-US"/>
          </a:p>
        </p:txBody>
      </p:sp>
    </p:spTree>
    <p:extLst>
      <p:ext uri="{BB962C8B-B14F-4D97-AF65-F5344CB8AC3E}">
        <p14:creationId xmlns:p14="http://schemas.microsoft.com/office/powerpoint/2010/main" val="91448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8A57-3042-4968-B88B-C3C8BFC77DDE}" type="datetimeFigureOut">
              <a:rPr lang="en-US" smtClean="0"/>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FE3A08-63EF-4E87-BE26-942D9E956E41}" type="slidenum">
              <a:rPr lang="en-US" smtClean="0"/>
              <a:t>‹#›</a:t>
            </a:fld>
            <a:endParaRPr lang="en-US"/>
          </a:p>
        </p:txBody>
      </p:sp>
    </p:spTree>
    <p:extLst>
      <p:ext uri="{BB962C8B-B14F-4D97-AF65-F5344CB8AC3E}">
        <p14:creationId xmlns:p14="http://schemas.microsoft.com/office/powerpoint/2010/main" val="277329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F28A57-3042-4968-B88B-C3C8BFC77DDE}"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E3A08-63EF-4E87-BE26-942D9E956E41}" type="slidenum">
              <a:rPr lang="en-US" smtClean="0"/>
              <a:t>‹#›</a:t>
            </a:fld>
            <a:endParaRPr lang="en-US"/>
          </a:p>
        </p:txBody>
      </p:sp>
    </p:spTree>
    <p:extLst>
      <p:ext uri="{BB962C8B-B14F-4D97-AF65-F5344CB8AC3E}">
        <p14:creationId xmlns:p14="http://schemas.microsoft.com/office/powerpoint/2010/main" val="105477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F28A57-3042-4968-B88B-C3C8BFC77DDE}"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E3A08-63EF-4E87-BE26-942D9E956E41}" type="slidenum">
              <a:rPr lang="en-US" smtClean="0"/>
              <a:t>‹#›</a:t>
            </a:fld>
            <a:endParaRPr lang="en-US"/>
          </a:p>
        </p:txBody>
      </p:sp>
    </p:spTree>
    <p:extLst>
      <p:ext uri="{BB962C8B-B14F-4D97-AF65-F5344CB8AC3E}">
        <p14:creationId xmlns:p14="http://schemas.microsoft.com/office/powerpoint/2010/main" val="176699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8A57-3042-4968-B88B-C3C8BFC77DDE}" type="datetimeFigureOut">
              <a:rPr lang="en-US" smtClean="0"/>
              <a:t>4/7/2017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E3A08-63EF-4E87-BE26-942D9E956E41}" type="slidenum">
              <a:rPr lang="en-US" smtClean="0"/>
              <a:t>‹#›</a:t>
            </a:fld>
            <a:endParaRPr lang="en-US"/>
          </a:p>
        </p:txBody>
      </p:sp>
    </p:spTree>
    <p:extLst>
      <p:ext uri="{BB962C8B-B14F-4D97-AF65-F5344CB8AC3E}">
        <p14:creationId xmlns:p14="http://schemas.microsoft.com/office/powerpoint/2010/main" val="1697281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llowing-title-3-still-4x3.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5638800"/>
            <a:ext cx="9144000" cy="523220"/>
          </a:xfrm>
          <a:prstGeom prst="rect">
            <a:avLst/>
          </a:prstGeom>
          <a:noFill/>
        </p:spPr>
        <p:txBody>
          <a:bodyPr wrap="square" rtlCol="0">
            <a:spAutoFit/>
          </a:bodyPr>
          <a:lstStyle/>
          <a:p>
            <a:pPr algn="ctr"/>
            <a:r>
              <a:rPr lang="en-US" sz="2800" cap="small" spc="600" dirty="0">
                <a:solidFill>
                  <a:schemeClr val="bg1">
                    <a:lumMod val="85000"/>
                  </a:schemeClr>
                </a:solidFill>
                <a:latin typeface="Arial Narrow" pitchFamily="34" charset="0"/>
              </a:rPr>
              <a:t>Luke 6:40</a:t>
            </a:r>
          </a:p>
        </p:txBody>
      </p:sp>
      <p:sp>
        <p:nvSpPr>
          <p:cNvPr id="4" name="TextBox 3"/>
          <p:cNvSpPr txBox="1"/>
          <p:nvPr/>
        </p:nvSpPr>
        <p:spPr>
          <a:xfrm>
            <a:off x="4800600" y="1912203"/>
            <a:ext cx="4419600" cy="830997"/>
          </a:xfrm>
          <a:prstGeom prst="rect">
            <a:avLst/>
          </a:prstGeom>
          <a:noFill/>
        </p:spPr>
        <p:txBody>
          <a:bodyPr wrap="square" rtlCol="0">
            <a:spAutoFit/>
          </a:bodyPr>
          <a:lstStyle/>
          <a:p>
            <a:pPr algn="ctr"/>
            <a:r>
              <a:rPr lang="en-US" sz="4800" cap="small" dirty="0">
                <a:latin typeface="Arial Narrow" pitchFamily="34" charset="0"/>
              </a:rPr>
              <a:t>In The Mirror?</a:t>
            </a:r>
          </a:p>
        </p:txBody>
      </p:sp>
      <p:sp>
        <p:nvSpPr>
          <p:cNvPr id="5" name="TextBox 4"/>
          <p:cNvSpPr txBox="1"/>
          <p:nvPr/>
        </p:nvSpPr>
        <p:spPr>
          <a:xfrm>
            <a:off x="381000" y="381000"/>
            <a:ext cx="3581400" cy="830997"/>
          </a:xfrm>
          <a:prstGeom prst="rect">
            <a:avLst/>
          </a:prstGeom>
          <a:noFill/>
        </p:spPr>
        <p:txBody>
          <a:bodyPr wrap="square" rtlCol="0">
            <a:spAutoFit/>
          </a:bodyPr>
          <a:lstStyle/>
          <a:p>
            <a:pPr algn="ctr"/>
            <a:r>
              <a:rPr lang="en-US" sz="4800" cap="small" dirty="0">
                <a:latin typeface="Arial Narrow" pitchFamily="34" charset="0"/>
              </a:rPr>
              <a:t>Do You See A </a:t>
            </a:r>
          </a:p>
        </p:txBody>
      </p:sp>
      <p:sp>
        <p:nvSpPr>
          <p:cNvPr id="6" name="TextBox 5"/>
          <p:cNvSpPr txBox="1"/>
          <p:nvPr/>
        </p:nvSpPr>
        <p:spPr>
          <a:xfrm>
            <a:off x="3962400" y="152400"/>
            <a:ext cx="4953000" cy="2215991"/>
          </a:xfrm>
          <a:prstGeom prst="rect">
            <a:avLst/>
          </a:prstGeom>
          <a:noFill/>
        </p:spPr>
        <p:txBody>
          <a:bodyPr wrap="square" rtlCol="0">
            <a:spAutoFit/>
          </a:bodyPr>
          <a:lstStyle/>
          <a:p>
            <a:r>
              <a:rPr lang="en-US" sz="13800" dirty="0">
                <a:solidFill>
                  <a:srgbClr val="C00000"/>
                </a:solidFill>
                <a:latin typeface="Loki Cola" pitchFamily="2" charset="0"/>
              </a:rPr>
              <a:t>Disciple</a:t>
            </a:r>
          </a:p>
        </p:txBody>
      </p:sp>
    </p:spTree>
    <p:extLst>
      <p:ext uri="{BB962C8B-B14F-4D97-AF65-F5344CB8AC3E}">
        <p14:creationId xmlns:p14="http://schemas.microsoft.com/office/powerpoint/2010/main" val="140026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723" t="44890" r="2530" b="26531"/>
          <a:stretch/>
        </p:blipFill>
        <p:spPr>
          <a:xfrm>
            <a:off x="56758" y="1441938"/>
            <a:ext cx="9111261" cy="3683977"/>
          </a:xfrm>
          <a:prstGeom prst="rect">
            <a:avLst/>
          </a:prstGeom>
        </p:spPr>
      </p:pic>
      <p:sp>
        <p:nvSpPr>
          <p:cNvPr id="3" name="Oval 2"/>
          <p:cNvSpPr/>
          <p:nvPr/>
        </p:nvSpPr>
        <p:spPr>
          <a:xfrm>
            <a:off x="4202722" y="3156438"/>
            <a:ext cx="3437792" cy="118696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 y="404446"/>
            <a:ext cx="9143998" cy="523220"/>
          </a:xfrm>
          <a:prstGeom prst="rect">
            <a:avLst/>
          </a:prstGeom>
          <a:noFill/>
        </p:spPr>
        <p:txBody>
          <a:bodyPr wrap="square" rtlCol="0">
            <a:spAutoFit/>
          </a:bodyPr>
          <a:lstStyle/>
          <a:p>
            <a:pPr algn="ctr"/>
            <a:r>
              <a:rPr lang="en-US" sz="2800" b="1" i="1" dirty="0">
                <a:latin typeface="Arial Narrow" panose="020B0606020202030204" pitchFamily="34" charset="0"/>
              </a:rPr>
              <a:t>Approximately 10 miles separated Colossae and Laodicea</a:t>
            </a:r>
          </a:p>
        </p:txBody>
      </p:sp>
      <p:sp>
        <p:nvSpPr>
          <p:cNvPr id="5" name="TextBox 4"/>
          <p:cNvSpPr txBox="1"/>
          <p:nvPr/>
        </p:nvSpPr>
        <p:spPr>
          <a:xfrm>
            <a:off x="0" y="5550872"/>
            <a:ext cx="9143999" cy="523220"/>
          </a:xfrm>
          <a:prstGeom prst="rect">
            <a:avLst/>
          </a:prstGeom>
          <a:noFill/>
        </p:spPr>
        <p:txBody>
          <a:bodyPr wrap="square" rtlCol="0">
            <a:spAutoFit/>
          </a:bodyPr>
          <a:lstStyle/>
          <a:p>
            <a:pPr algn="ctr"/>
            <a:r>
              <a:rPr lang="en-US" sz="2800" b="1" i="1" dirty="0">
                <a:latin typeface="Arial Narrow" panose="020B0606020202030204" pitchFamily="34" charset="0"/>
              </a:rPr>
              <a:t>Paul hadn’t made it there, but God’s Word had!</a:t>
            </a:r>
          </a:p>
        </p:txBody>
      </p:sp>
    </p:spTree>
    <p:extLst>
      <p:ext uri="{BB962C8B-B14F-4D97-AF65-F5344CB8AC3E}">
        <p14:creationId xmlns:p14="http://schemas.microsoft.com/office/powerpoint/2010/main" val="16158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162910" y="1063881"/>
            <a:ext cx="5917223" cy="2754600"/>
          </a:xfrm>
          <a:prstGeom prst="rect">
            <a:avLst/>
          </a:prstGeom>
          <a:noFill/>
        </p:spPr>
        <p:txBody>
          <a:bodyPr wrap="square" rtlCol="0">
            <a:spAutoFit/>
          </a:bodyPr>
          <a:lstStyle/>
          <a:p>
            <a:r>
              <a:rPr lang="en-US" sz="17300" dirty="0">
                <a:latin typeface="Arial Narrow" panose="020B0606020202030204" pitchFamily="34" charset="0"/>
                <a:cs typeface="Arial" panose="020B0604020202020204" pitchFamily="34" charset="0"/>
              </a:rPr>
              <a:t>GOD’S</a:t>
            </a:r>
          </a:p>
        </p:txBody>
      </p:sp>
      <p:sp>
        <p:nvSpPr>
          <p:cNvPr id="8" name="TextBox 7"/>
          <p:cNvSpPr txBox="1"/>
          <p:nvPr/>
        </p:nvSpPr>
        <p:spPr>
          <a:xfrm>
            <a:off x="2198078" y="3187377"/>
            <a:ext cx="5917224" cy="2754600"/>
          </a:xfrm>
          <a:prstGeom prst="rect">
            <a:avLst/>
          </a:prstGeom>
          <a:noFill/>
        </p:spPr>
        <p:txBody>
          <a:bodyPr wrap="square" rtlCol="0">
            <a:spAutoFit/>
          </a:bodyPr>
          <a:lstStyle/>
          <a:p>
            <a:r>
              <a:rPr lang="en-US" sz="17300" dirty="0">
                <a:solidFill>
                  <a:schemeClr val="tx1">
                    <a:lumMod val="65000"/>
                    <a:lumOff val="35000"/>
                  </a:schemeClr>
                </a:solidFill>
                <a:latin typeface="Arial Narrow" panose="020B0606020202030204" pitchFamily="34" charset="0"/>
              </a:rPr>
              <a:t>WORD</a:t>
            </a:r>
          </a:p>
        </p:txBody>
      </p:sp>
      <p:sp>
        <p:nvSpPr>
          <p:cNvPr id="9" name="TextBox 8"/>
          <p:cNvSpPr txBox="1"/>
          <p:nvPr/>
        </p:nvSpPr>
        <p:spPr>
          <a:xfrm>
            <a:off x="2224454" y="5707491"/>
            <a:ext cx="6040315" cy="461665"/>
          </a:xfrm>
          <a:prstGeom prst="rect">
            <a:avLst/>
          </a:prstGeom>
          <a:noFill/>
        </p:spPr>
        <p:txBody>
          <a:bodyPr wrap="square" rtlCol="0">
            <a:spAutoFit/>
          </a:bodyPr>
          <a:lstStyle/>
          <a:p>
            <a:pPr algn="ctr"/>
            <a:r>
              <a:rPr lang="en-US" sz="2400" spc="600" dirty="0">
                <a:effectLst>
                  <a:glow rad="101600">
                    <a:schemeClr val="bg1">
                      <a:alpha val="60000"/>
                    </a:schemeClr>
                  </a:glow>
                </a:effectLst>
                <a:latin typeface="Arial Narrow" panose="020B0606020202030204" pitchFamily="34" charset="0"/>
              </a:rPr>
              <a:t>Colossians 2:4-7</a:t>
            </a:r>
          </a:p>
        </p:txBody>
      </p:sp>
      <p:sp>
        <p:nvSpPr>
          <p:cNvPr id="10" name="TextBox 9"/>
          <p:cNvSpPr txBox="1"/>
          <p:nvPr/>
        </p:nvSpPr>
        <p:spPr>
          <a:xfrm>
            <a:off x="2198078" y="61557"/>
            <a:ext cx="6040315" cy="1569660"/>
          </a:xfrm>
          <a:prstGeom prst="rect">
            <a:avLst/>
          </a:prstGeom>
          <a:noFill/>
        </p:spPr>
        <p:txBody>
          <a:bodyPr wrap="square" rtlCol="0">
            <a:spAutoFit/>
          </a:bodyPr>
          <a:lstStyle/>
          <a:p>
            <a:pPr algn="ctr"/>
            <a:r>
              <a:rPr lang="en-US" sz="9600" spc="300" dirty="0">
                <a:solidFill>
                  <a:schemeClr val="tx1">
                    <a:lumMod val="65000"/>
                    <a:lumOff val="35000"/>
                  </a:schemeClr>
                </a:solidFill>
                <a:latin typeface="Arial Narrow" panose="020B0606020202030204" pitchFamily="34" charset="0"/>
              </a:rPr>
              <a:t>ABIDING IN</a:t>
            </a:r>
          </a:p>
        </p:txBody>
      </p:sp>
    </p:spTree>
    <p:extLst>
      <p:ext uri="{BB962C8B-B14F-4D97-AF65-F5344CB8AC3E}">
        <p14:creationId xmlns:p14="http://schemas.microsoft.com/office/powerpoint/2010/main" val="1769385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26376"/>
            <a:ext cx="2268415" cy="584775"/>
          </a:xfrm>
          <a:prstGeom prst="rect">
            <a:avLst/>
          </a:prstGeom>
          <a:noFill/>
        </p:spPr>
        <p:txBody>
          <a:bodyPr wrap="square" rtlCol="0">
            <a:spAutoFit/>
          </a:bodyPr>
          <a:lstStyle/>
          <a:p>
            <a:pPr algn="ctr"/>
            <a:r>
              <a:rPr lang="en-US" sz="3200" dirty="0">
                <a:solidFill>
                  <a:schemeClr val="tx1">
                    <a:lumMod val="65000"/>
                    <a:lumOff val="35000"/>
                  </a:schemeClr>
                </a:solidFill>
                <a:latin typeface="Arial Narrow" panose="020B0606020202030204" pitchFamily="34" charset="0"/>
              </a:rPr>
              <a:t>ABIDING IN</a:t>
            </a:r>
          </a:p>
        </p:txBody>
      </p:sp>
      <p:sp>
        <p:nvSpPr>
          <p:cNvPr id="5" name="TextBox 4"/>
          <p:cNvSpPr txBox="1"/>
          <p:nvPr/>
        </p:nvSpPr>
        <p:spPr>
          <a:xfrm>
            <a:off x="0" y="395648"/>
            <a:ext cx="2277207" cy="923330"/>
          </a:xfrm>
          <a:prstGeom prst="rect">
            <a:avLst/>
          </a:prstGeom>
          <a:noFill/>
        </p:spPr>
        <p:txBody>
          <a:bodyPr wrap="square" rtlCol="0">
            <a:spAutoFit/>
          </a:bodyPr>
          <a:lstStyle/>
          <a:p>
            <a:pPr algn="ctr"/>
            <a:r>
              <a:rPr lang="en-US" sz="5400" dirty="0">
                <a:latin typeface="Arial Narrow" panose="020B0606020202030204" pitchFamily="34" charset="0"/>
                <a:cs typeface="Arial" panose="020B0604020202020204" pitchFamily="34" charset="0"/>
              </a:rPr>
              <a:t>GOD’S</a:t>
            </a:r>
          </a:p>
        </p:txBody>
      </p:sp>
      <p:sp>
        <p:nvSpPr>
          <p:cNvPr id="6" name="TextBox 5"/>
          <p:cNvSpPr txBox="1"/>
          <p:nvPr/>
        </p:nvSpPr>
        <p:spPr>
          <a:xfrm>
            <a:off x="0" y="1033262"/>
            <a:ext cx="2277207" cy="923330"/>
          </a:xfrm>
          <a:prstGeom prst="rect">
            <a:avLst/>
          </a:prstGeom>
          <a:noFill/>
        </p:spPr>
        <p:txBody>
          <a:bodyPr wrap="square" rtlCol="0">
            <a:spAutoFit/>
          </a:bodyPr>
          <a:lstStyle/>
          <a:p>
            <a:pPr algn="ctr"/>
            <a:r>
              <a:rPr lang="en-US" sz="5400" dirty="0">
                <a:solidFill>
                  <a:schemeClr val="tx1">
                    <a:lumMod val="65000"/>
                    <a:lumOff val="35000"/>
                  </a:schemeClr>
                </a:solidFill>
                <a:latin typeface="Arial Narrow" panose="020B0606020202030204" pitchFamily="34" charset="0"/>
              </a:rPr>
              <a:t>WORD</a:t>
            </a:r>
          </a:p>
        </p:txBody>
      </p:sp>
      <p:sp>
        <p:nvSpPr>
          <p:cNvPr id="7" name="TextBox 6"/>
          <p:cNvSpPr txBox="1"/>
          <p:nvPr/>
        </p:nvSpPr>
        <p:spPr>
          <a:xfrm>
            <a:off x="0" y="2321169"/>
            <a:ext cx="9144000" cy="2800767"/>
          </a:xfrm>
          <a:prstGeom prst="rect">
            <a:avLst/>
          </a:prstGeom>
          <a:noFill/>
        </p:spPr>
        <p:txBody>
          <a:bodyPr wrap="square" rtlCol="0">
            <a:spAutoFit/>
          </a:bodyPr>
          <a:lstStyle/>
          <a:p>
            <a:pPr algn="ctr"/>
            <a:r>
              <a:rPr lang="en-US" sz="8800" cap="small" dirty="0">
                <a:latin typeface="Arial Narrow" panose="020B0606020202030204" pitchFamily="34" charset="0"/>
              </a:rPr>
              <a:t>Reveals Order To The Church</a:t>
            </a:r>
          </a:p>
        </p:txBody>
      </p:sp>
      <p:sp>
        <p:nvSpPr>
          <p:cNvPr id="8" name="TextBox 7"/>
          <p:cNvSpPr txBox="1"/>
          <p:nvPr/>
        </p:nvSpPr>
        <p:spPr>
          <a:xfrm>
            <a:off x="0" y="5654738"/>
            <a:ext cx="9144000" cy="461665"/>
          </a:xfrm>
          <a:prstGeom prst="rect">
            <a:avLst/>
          </a:prstGeom>
          <a:noFill/>
        </p:spPr>
        <p:txBody>
          <a:bodyPr wrap="square" rtlCol="0">
            <a:spAutoFit/>
          </a:bodyPr>
          <a:lstStyle/>
          <a:p>
            <a:pPr algn="ctr"/>
            <a:r>
              <a:rPr lang="en-US" sz="2400" spc="300" dirty="0">
                <a:effectLst>
                  <a:glow rad="101600">
                    <a:schemeClr val="bg1">
                      <a:alpha val="60000"/>
                    </a:schemeClr>
                  </a:glow>
                </a:effectLst>
                <a:latin typeface="Arial Narrow" panose="020B0606020202030204" pitchFamily="34" charset="0"/>
              </a:rPr>
              <a:t>“</a:t>
            </a:r>
            <a:r>
              <a:rPr lang="en-US" sz="2400" i="1" spc="300" dirty="0">
                <a:effectLst>
                  <a:glow rad="101600">
                    <a:schemeClr val="bg1">
                      <a:alpha val="60000"/>
                    </a:schemeClr>
                  </a:glow>
                </a:effectLst>
                <a:latin typeface="Arial Narrow" panose="020B0606020202030204" pitchFamily="34" charset="0"/>
              </a:rPr>
              <a:t>rejoicing to see your good order</a:t>
            </a:r>
            <a:r>
              <a:rPr lang="en-US" sz="2400" spc="300" dirty="0">
                <a:effectLst>
                  <a:glow rad="101600">
                    <a:schemeClr val="bg1">
                      <a:alpha val="60000"/>
                    </a:schemeClr>
                  </a:glow>
                </a:effectLst>
                <a:latin typeface="Arial Narrow" panose="020B0606020202030204" pitchFamily="34" charset="0"/>
              </a:rPr>
              <a:t>,” Colossians 2:5</a:t>
            </a:r>
          </a:p>
        </p:txBody>
      </p:sp>
    </p:spTree>
    <p:extLst>
      <p:ext uri="{BB962C8B-B14F-4D97-AF65-F5344CB8AC3E}">
        <p14:creationId xmlns:p14="http://schemas.microsoft.com/office/powerpoint/2010/main" val="2647186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txBox="1">
            <a:spLocks noChangeArrowheads="1"/>
          </p:cNvSpPr>
          <p:nvPr/>
        </p:nvSpPr>
        <p:spPr>
          <a:xfrm>
            <a:off x="140680" y="1521063"/>
            <a:ext cx="6189785" cy="4765435"/>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altLang="en-US" sz="2400" u="sng" dirty="0">
                <a:latin typeface="Times New Roman" panose="02020603050405020304" pitchFamily="18" charset="0"/>
              </a:rPr>
              <a:t>1 Cor 4:17</a:t>
            </a:r>
            <a:r>
              <a:rPr lang="en-US" altLang="en-US" sz="2400" dirty="0">
                <a:latin typeface="Times New Roman" panose="02020603050405020304" pitchFamily="18" charset="0"/>
              </a:rPr>
              <a:t>, “…who will remind you of my ways in Christ, as I teach everywhere in every church.”</a:t>
            </a:r>
          </a:p>
          <a:p>
            <a:pPr>
              <a:buFont typeface="Wingdings" panose="05000000000000000000" pitchFamily="2" charset="2"/>
              <a:buChar char="v"/>
            </a:pPr>
            <a:r>
              <a:rPr lang="en-US" altLang="en-US" sz="2400" u="sng" dirty="0">
                <a:latin typeface="Times New Roman" panose="02020603050405020304" pitchFamily="18" charset="0"/>
              </a:rPr>
              <a:t>1 Cor 7:17</a:t>
            </a:r>
            <a:r>
              <a:rPr lang="en-US" altLang="en-US" sz="2400" dirty="0">
                <a:latin typeface="Times New Roman" panose="02020603050405020304" pitchFamily="18" charset="0"/>
              </a:rPr>
              <a:t>, “And so I ordain in all the churches.”</a:t>
            </a:r>
          </a:p>
          <a:p>
            <a:pPr>
              <a:buFont typeface="Wingdings" panose="05000000000000000000" pitchFamily="2" charset="2"/>
              <a:buChar char="v"/>
            </a:pPr>
            <a:r>
              <a:rPr lang="en-US" altLang="en-US" sz="2400" u="sng" dirty="0">
                <a:latin typeface="Times New Roman" panose="02020603050405020304" pitchFamily="18" charset="0"/>
              </a:rPr>
              <a:t>1 Cor 11:34</a:t>
            </a:r>
            <a:r>
              <a:rPr lang="en-US" altLang="en-US" sz="2400" dirty="0">
                <a:latin typeface="Times New Roman" panose="02020603050405020304" pitchFamily="18" charset="0"/>
              </a:rPr>
              <a:t>, “And the rest I will set in order when I come.”</a:t>
            </a:r>
          </a:p>
          <a:p>
            <a:pPr>
              <a:buFont typeface="Wingdings" panose="05000000000000000000" pitchFamily="2" charset="2"/>
              <a:buChar char="v"/>
            </a:pPr>
            <a:r>
              <a:rPr lang="en-US" altLang="en-US" sz="2400" u="sng" dirty="0">
                <a:latin typeface="Times New Roman" panose="02020603050405020304" pitchFamily="18" charset="0"/>
              </a:rPr>
              <a:t>1 Cor. 14:33</a:t>
            </a:r>
            <a:r>
              <a:rPr lang="en-US" altLang="en-US" sz="2400" dirty="0">
                <a:latin typeface="Times New Roman" panose="02020603050405020304" pitchFamily="18" charset="0"/>
              </a:rPr>
              <a:t>, “For God is not the author of confusion but of peace, as in all the churches of the saints.”</a:t>
            </a:r>
          </a:p>
          <a:p>
            <a:pPr>
              <a:buFont typeface="Wingdings" panose="05000000000000000000" pitchFamily="2" charset="2"/>
              <a:buChar char="v"/>
            </a:pPr>
            <a:r>
              <a:rPr lang="en-US" altLang="en-US" sz="2400" u="sng" dirty="0">
                <a:latin typeface="Times New Roman" panose="02020603050405020304" pitchFamily="18" charset="0"/>
              </a:rPr>
              <a:t>1 Cor 16:1</a:t>
            </a:r>
            <a:r>
              <a:rPr lang="en-US" altLang="en-US" sz="2400" dirty="0">
                <a:latin typeface="Times New Roman" panose="02020603050405020304" pitchFamily="18" charset="0"/>
              </a:rPr>
              <a:t>, “…as I have given orders to the churches of Galatia, so you must do also.”</a:t>
            </a:r>
          </a:p>
        </p:txBody>
      </p:sp>
      <p:sp>
        <p:nvSpPr>
          <p:cNvPr id="5" name="Rectangle 2"/>
          <p:cNvSpPr txBox="1">
            <a:spLocks noChangeArrowheads="1"/>
          </p:cNvSpPr>
          <p:nvPr/>
        </p:nvSpPr>
        <p:spPr>
          <a:xfrm>
            <a:off x="0" y="123088"/>
            <a:ext cx="6330465" cy="14017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dirty="0">
                <a:latin typeface="Arial Narrow" panose="020B0606020202030204" pitchFamily="34" charset="0"/>
              </a:rPr>
              <a:t>Apostles Taught Uniformly &amp; Uniformity in the Churches</a:t>
            </a:r>
          </a:p>
        </p:txBody>
      </p:sp>
    </p:spTree>
    <p:extLst>
      <p:ext uri="{BB962C8B-B14F-4D97-AF65-F5344CB8AC3E}">
        <p14:creationId xmlns:p14="http://schemas.microsoft.com/office/powerpoint/2010/main" val="1365872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txBox="1">
            <a:spLocks noChangeArrowheads="1"/>
          </p:cNvSpPr>
          <p:nvPr/>
        </p:nvSpPr>
        <p:spPr>
          <a:xfrm>
            <a:off x="140680" y="1521064"/>
            <a:ext cx="6189785" cy="3358668"/>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altLang="en-US" sz="3200" u="sng" dirty="0">
                <a:latin typeface="Times New Roman" panose="02020603050405020304" pitchFamily="18" charset="0"/>
              </a:rPr>
              <a:t>2 Thessalonians 3:6</a:t>
            </a:r>
            <a:r>
              <a:rPr lang="en-US" altLang="en-US" sz="3200" dirty="0">
                <a:latin typeface="Times New Roman" panose="02020603050405020304" pitchFamily="18" charset="0"/>
              </a:rPr>
              <a:t>, “But we command you, brethren, in the name of our Lord Jesus Christ, that you withdraw from every brother who walks disorderly and not according to the tradition which he received from us.”</a:t>
            </a:r>
          </a:p>
          <a:p>
            <a:pPr>
              <a:buFont typeface="Wingdings" panose="05000000000000000000" pitchFamily="2" charset="2"/>
              <a:buChar char="v"/>
            </a:pPr>
            <a:endParaRPr lang="en-US" altLang="en-US" sz="2400" dirty="0">
              <a:latin typeface="Times New Roman" panose="02020603050405020304" pitchFamily="18" charset="0"/>
            </a:endParaRPr>
          </a:p>
        </p:txBody>
      </p:sp>
      <p:sp>
        <p:nvSpPr>
          <p:cNvPr id="5" name="Rectangle 2"/>
          <p:cNvSpPr txBox="1">
            <a:spLocks noChangeArrowheads="1"/>
          </p:cNvSpPr>
          <p:nvPr/>
        </p:nvSpPr>
        <p:spPr>
          <a:xfrm>
            <a:off x="0" y="123088"/>
            <a:ext cx="6330465" cy="14017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dirty="0">
                <a:latin typeface="Arial Narrow" panose="020B0606020202030204" pitchFamily="34" charset="0"/>
              </a:rPr>
              <a:t>Order to the Christian Life</a:t>
            </a:r>
          </a:p>
        </p:txBody>
      </p:sp>
    </p:spTree>
    <p:extLst>
      <p:ext uri="{BB962C8B-B14F-4D97-AF65-F5344CB8AC3E}">
        <p14:creationId xmlns:p14="http://schemas.microsoft.com/office/powerpoint/2010/main" val="127384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txBox="1">
            <a:spLocks noChangeArrowheads="1"/>
          </p:cNvSpPr>
          <p:nvPr/>
        </p:nvSpPr>
        <p:spPr>
          <a:xfrm>
            <a:off x="140681" y="1521064"/>
            <a:ext cx="6075482" cy="4536836"/>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altLang="en-US" sz="2400" u="sng" dirty="0">
                <a:latin typeface="Times New Roman" panose="02020603050405020304" pitchFamily="18" charset="0"/>
              </a:rPr>
              <a:t>1 Corinthians 14:40, </a:t>
            </a:r>
            <a:r>
              <a:rPr lang="en-US" altLang="en-US" sz="2400" dirty="0">
                <a:latin typeface="Times New Roman" panose="02020603050405020304" pitchFamily="18" charset="0"/>
              </a:rPr>
              <a:t>“Let all things be done decently and in order.”</a:t>
            </a:r>
          </a:p>
          <a:p>
            <a:pPr>
              <a:buFont typeface="Wingdings" panose="05000000000000000000" pitchFamily="2" charset="2"/>
              <a:buChar char="v"/>
            </a:pPr>
            <a:endParaRPr lang="en-US" altLang="en-US" sz="2400" dirty="0">
              <a:latin typeface="Times New Roman" panose="02020603050405020304" pitchFamily="18" charset="0"/>
            </a:endParaRPr>
          </a:p>
          <a:p>
            <a:pPr>
              <a:buFont typeface="Wingdings" panose="05000000000000000000" pitchFamily="2" charset="2"/>
              <a:buChar char="v"/>
            </a:pPr>
            <a:r>
              <a:rPr lang="en-US" altLang="en-US" sz="2400" dirty="0">
                <a:latin typeface="Times New Roman" panose="02020603050405020304" pitchFamily="18" charset="0"/>
              </a:rPr>
              <a:t>An Assembly (1 Cor. 11:18; Heb. 10:25)</a:t>
            </a:r>
          </a:p>
          <a:p>
            <a:pPr>
              <a:buFont typeface="Wingdings" panose="05000000000000000000" pitchFamily="2" charset="2"/>
              <a:buChar char="v"/>
            </a:pPr>
            <a:r>
              <a:rPr lang="en-US" altLang="en-US" sz="2400" dirty="0">
                <a:latin typeface="Times New Roman" panose="02020603050405020304" pitchFamily="18" charset="0"/>
              </a:rPr>
              <a:t>Taught (1 Cor. 14:9; Acts 11:26; 20:7)</a:t>
            </a:r>
          </a:p>
          <a:p>
            <a:pPr>
              <a:buFont typeface="Wingdings" panose="05000000000000000000" pitchFamily="2" charset="2"/>
              <a:buChar char="v"/>
            </a:pPr>
            <a:r>
              <a:rPr lang="en-US" altLang="en-US" sz="2400" dirty="0">
                <a:latin typeface="Times New Roman" panose="02020603050405020304" pitchFamily="18" charset="0"/>
              </a:rPr>
              <a:t>Prayed (1 Cor. 14:15; Acts 12:5)</a:t>
            </a:r>
          </a:p>
          <a:p>
            <a:pPr>
              <a:buFont typeface="Wingdings" panose="05000000000000000000" pitchFamily="2" charset="2"/>
              <a:buChar char="v"/>
            </a:pPr>
            <a:r>
              <a:rPr lang="en-US" altLang="en-US" sz="2400" dirty="0">
                <a:latin typeface="Times New Roman" panose="02020603050405020304" pitchFamily="18" charset="0"/>
              </a:rPr>
              <a:t>Sang (1 Cor. 14:15, 26; Col. 3:16)</a:t>
            </a:r>
          </a:p>
          <a:p>
            <a:pPr>
              <a:buFont typeface="Wingdings" panose="05000000000000000000" pitchFamily="2" charset="2"/>
              <a:buChar char="v"/>
            </a:pPr>
            <a:r>
              <a:rPr lang="en-US" altLang="en-US" sz="2400" dirty="0">
                <a:latin typeface="Times New Roman" panose="02020603050405020304" pitchFamily="18" charset="0"/>
              </a:rPr>
              <a:t>Communion on 1</a:t>
            </a:r>
            <a:r>
              <a:rPr lang="en-US" altLang="en-US" sz="2400" baseline="30000" dirty="0">
                <a:latin typeface="Times New Roman" panose="02020603050405020304" pitchFamily="18" charset="0"/>
              </a:rPr>
              <a:t>st</a:t>
            </a:r>
            <a:r>
              <a:rPr lang="en-US" altLang="en-US" sz="2400" dirty="0">
                <a:latin typeface="Times New Roman" panose="02020603050405020304" pitchFamily="18" charset="0"/>
              </a:rPr>
              <a:t> Day (1 Cor. 11:17-34; Acts 20:7)</a:t>
            </a:r>
          </a:p>
          <a:p>
            <a:pPr>
              <a:buFont typeface="Wingdings" panose="05000000000000000000" pitchFamily="2" charset="2"/>
              <a:buChar char="v"/>
            </a:pPr>
            <a:r>
              <a:rPr lang="en-US" altLang="en-US" sz="2400" dirty="0">
                <a:latin typeface="Times New Roman" panose="02020603050405020304" pitchFamily="18" charset="0"/>
              </a:rPr>
              <a:t>Giving on 1</a:t>
            </a:r>
            <a:r>
              <a:rPr lang="en-US" altLang="en-US" sz="2400" baseline="30000" dirty="0">
                <a:latin typeface="Times New Roman" panose="02020603050405020304" pitchFamily="18" charset="0"/>
              </a:rPr>
              <a:t>st</a:t>
            </a:r>
            <a:r>
              <a:rPr lang="en-US" altLang="en-US" sz="2400" dirty="0">
                <a:latin typeface="Times New Roman" panose="02020603050405020304" pitchFamily="18" charset="0"/>
              </a:rPr>
              <a:t> Day (1 Cor. 16:1-2)</a:t>
            </a:r>
          </a:p>
          <a:p>
            <a:pPr>
              <a:buFont typeface="Wingdings" panose="05000000000000000000" pitchFamily="2" charset="2"/>
              <a:buChar char="v"/>
            </a:pPr>
            <a:endParaRPr lang="en-US" altLang="en-US" sz="2400" dirty="0">
              <a:latin typeface="Times New Roman" panose="02020603050405020304" pitchFamily="18" charset="0"/>
            </a:endParaRPr>
          </a:p>
        </p:txBody>
      </p:sp>
      <p:sp>
        <p:nvSpPr>
          <p:cNvPr id="5" name="Rectangle 2"/>
          <p:cNvSpPr txBox="1">
            <a:spLocks noChangeArrowheads="1"/>
          </p:cNvSpPr>
          <p:nvPr/>
        </p:nvSpPr>
        <p:spPr>
          <a:xfrm>
            <a:off x="0" y="123088"/>
            <a:ext cx="6330465" cy="14017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dirty="0">
                <a:latin typeface="Arial Narrow" panose="020B0606020202030204" pitchFamily="34" charset="0"/>
              </a:rPr>
              <a:t>Order to the Assemblies</a:t>
            </a:r>
          </a:p>
        </p:txBody>
      </p:sp>
    </p:spTree>
    <p:extLst>
      <p:ext uri="{BB962C8B-B14F-4D97-AF65-F5344CB8AC3E}">
        <p14:creationId xmlns:p14="http://schemas.microsoft.com/office/powerpoint/2010/main" val="166563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txBox="1">
            <a:spLocks noChangeArrowheads="1"/>
          </p:cNvSpPr>
          <p:nvPr/>
        </p:nvSpPr>
        <p:spPr>
          <a:xfrm>
            <a:off x="193433" y="1503480"/>
            <a:ext cx="5926011" cy="5213844"/>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altLang="en-US" sz="2400" u="sng" dirty="0">
                <a:latin typeface="Times New Roman" panose="02020603050405020304" pitchFamily="18" charset="0"/>
              </a:rPr>
              <a:t>Titus 1:5, </a:t>
            </a:r>
            <a:r>
              <a:rPr lang="en-US" altLang="en-US" sz="2400" dirty="0">
                <a:latin typeface="Times New Roman" panose="02020603050405020304" pitchFamily="18" charset="0"/>
              </a:rPr>
              <a:t>“For this reason I left you in Crete, that you should set in order the things that are lacking, and appoint elders in every city as I commanded you-”</a:t>
            </a:r>
          </a:p>
          <a:p>
            <a:pPr>
              <a:buFont typeface="Wingdings" panose="05000000000000000000" pitchFamily="2" charset="2"/>
              <a:buChar char="v"/>
            </a:pPr>
            <a:endParaRPr lang="en-US" altLang="en-US" sz="2400" dirty="0">
              <a:latin typeface="Times New Roman" panose="02020603050405020304" pitchFamily="18" charset="0"/>
            </a:endParaRPr>
          </a:p>
          <a:p>
            <a:pPr>
              <a:buFont typeface="Wingdings" panose="05000000000000000000" pitchFamily="2" charset="2"/>
              <a:buChar char="v"/>
            </a:pPr>
            <a:r>
              <a:rPr lang="en-US" altLang="en-US" sz="2400" dirty="0">
                <a:latin typeface="Times New Roman" panose="02020603050405020304" pitchFamily="18" charset="0"/>
              </a:rPr>
              <a:t>Congregation (1 Cor. 1:2; Acts 14:23)</a:t>
            </a:r>
          </a:p>
          <a:p>
            <a:pPr>
              <a:buFont typeface="Wingdings" panose="05000000000000000000" pitchFamily="2" charset="2"/>
              <a:buChar char="v"/>
            </a:pPr>
            <a:r>
              <a:rPr lang="en-US" altLang="en-US" sz="2400" dirty="0">
                <a:latin typeface="Times New Roman" panose="02020603050405020304" pitchFamily="18" charset="0"/>
              </a:rPr>
              <a:t>Elders – aka Pastors, Bishops (Phil. 1:1; Acts 14:23)</a:t>
            </a:r>
          </a:p>
          <a:p>
            <a:pPr>
              <a:buFont typeface="Wingdings" panose="05000000000000000000" pitchFamily="2" charset="2"/>
              <a:buChar char="v"/>
            </a:pPr>
            <a:r>
              <a:rPr lang="en-US" altLang="en-US" sz="2400" dirty="0">
                <a:latin typeface="Times New Roman" panose="02020603050405020304" pitchFamily="18" charset="0"/>
              </a:rPr>
              <a:t>Deacons (Phil. 1:1)</a:t>
            </a:r>
          </a:p>
          <a:p>
            <a:pPr>
              <a:buFont typeface="Wingdings" panose="05000000000000000000" pitchFamily="2" charset="2"/>
              <a:buChar char="v"/>
            </a:pPr>
            <a:r>
              <a:rPr lang="en-US" altLang="en-US" sz="2400" dirty="0">
                <a:latin typeface="Times New Roman" panose="02020603050405020304" pitchFamily="18" charset="0"/>
              </a:rPr>
              <a:t>Evangelists (1 Tim. 1:3; 4:6; 2 Tim. 4:5)</a:t>
            </a:r>
          </a:p>
          <a:p>
            <a:pPr>
              <a:buFont typeface="Wingdings" panose="05000000000000000000" pitchFamily="2" charset="2"/>
              <a:buChar char="v"/>
            </a:pPr>
            <a:r>
              <a:rPr lang="en-US" altLang="en-US" sz="2400" dirty="0">
                <a:latin typeface="Times New Roman" panose="02020603050405020304" pitchFamily="18" charset="0"/>
              </a:rPr>
              <a:t>Teachers (Eph. 4:11)</a:t>
            </a:r>
          </a:p>
          <a:p>
            <a:pPr>
              <a:buFont typeface="Wingdings" panose="05000000000000000000" pitchFamily="2" charset="2"/>
              <a:buChar char="v"/>
            </a:pPr>
            <a:r>
              <a:rPr lang="en-US" altLang="en-US" sz="2400" dirty="0">
                <a:latin typeface="Times New Roman" panose="02020603050405020304" pitchFamily="18" charset="0"/>
              </a:rPr>
              <a:t>Saints – aka Members (Phil. 1:1; Eph. 4:12; 1 Cor. 12:27)</a:t>
            </a:r>
          </a:p>
          <a:p>
            <a:pPr>
              <a:buFont typeface="Wingdings" panose="05000000000000000000" pitchFamily="2" charset="2"/>
              <a:buChar char="v"/>
            </a:pPr>
            <a:endParaRPr lang="en-US" altLang="en-US" sz="2400" dirty="0">
              <a:latin typeface="Times New Roman" panose="02020603050405020304" pitchFamily="18" charset="0"/>
            </a:endParaRPr>
          </a:p>
        </p:txBody>
      </p:sp>
      <p:sp>
        <p:nvSpPr>
          <p:cNvPr id="5" name="Rectangle 2"/>
          <p:cNvSpPr txBox="1">
            <a:spLocks noChangeArrowheads="1"/>
          </p:cNvSpPr>
          <p:nvPr/>
        </p:nvSpPr>
        <p:spPr>
          <a:xfrm>
            <a:off x="0" y="123088"/>
            <a:ext cx="6330465" cy="14017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dirty="0">
                <a:latin typeface="Arial Narrow" panose="020B0606020202030204" pitchFamily="34" charset="0"/>
              </a:rPr>
              <a:t>Order to the Organization of a Church</a:t>
            </a:r>
          </a:p>
        </p:txBody>
      </p:sp>
    </p:spTree>
    <p:extLst>
      <p:ext uri="{BB962C8B-B14F-4D97-AF65-F5344CB8AC3E}">
        <p14:creationId xmlns:p14="http://schemas.microsoft.com/office/powerpoint/2010/main" val="4091084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txBox="1">
            <a:spLocks noChangeArrowheads="1"/>
          </p:cNvSpPr>
          <p:nvPr/>
        </p:nvSpPr>
        <p:spPr>
          <a:xfrm>
            <a:off x="193433" y="1257298"/>
            <a:ext cx="5926011" cy="4809397"/>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altLang="en-US" sz="3200" dirty="0">
                <a:latin typeface="Times New Roman" panose="02020603050405020304" pitchFamily="18" charset="0"/>
              </a:rPr>
              <a:t>Common Treasury 			</a:t>
            </a:r>
            <a:r>
              <a:rPr lang="en-US" altLang="en-US" dirty="0">
                <a:latin typeface="Times New Roman" panose="02020603050405020304" pitchFamily="18" charset="0"/>
              </a:rPr>
              <a:t>(Acts 4:34-5:4; 1 Cor. 16:1-2)</a:t>
            </a:r>
            <a:endParaRPr lang="en-US" altLang="en-US" sz="3200" dirty="0">
              <a:latin typeface="Times New Roman" panose="02020603050405020304" pitchFamily="18" charset="0"/>
            </a:endParaRPr>
          </a:p>
          <a:p>
            <a:pPr>
              <a:buFont typeface="Wingdings" panose="05000000000000000000" pitchFamily="2" charset="2"/>
              <a:buChar char="v"/>
            </a:pPr>
            <a:r>
              <a:rPr lang="en-US" altLang="en-US" sz="3200" dirty="0">
                <a:latin typeface="Times New Roman" panose="02020603050405020304" pitchFamily="18" charset="0"/>
              </a:rPr>
              <a:t>Evangelism 				</a:t>
            </a:r>
            <a:r>
              <a:rPr lang="en-US" altLang="en-US" dirty="0">
                <a:latin typeface="Times New Roman" panose="02020603050405020304" pitchFamily="18" charset="0"/>
              </a:rPr>
              <a:t>(1 Cor. 9:14; Phil. 4:15-16)</a:t>
            </a:r>
          </a:p>
          <a:p>
            <a:pPr>
              <a:buFont typeface="Wingdings" panose="05000000000000000000" pitchFamily="2" charset="2"/>
              <a:buChar char="v"/>
            </a:pPr>
            <a:r>
              <a:rPr lang="en-US" altLang="en-US" sz="3200" dirty="0">
                <a:latin typeface="Times New Roman" panose="02020603050405020304" pitchFamily="18" charset="0"/>
              </a:rPr>
              <a:t>Edification 				</a:t>
            </a:r>
            <a:r>
              <a:rPr lang="en-US" altLang="en-US" dirty="0">
                <a:latin typeface="Times New Roman" panose="02020603050405020304" pitchFamily="18" charset="0"/>
              </a:rPr>
              <a:t>(Eph. 4:11-16; 1 Thess. 5:11)</a:t>
            </a:r>
          </a:p>
          <a:p>
            <a:pPr>
              <a:buFont typeface="Wingdings" panose="05000000000000000000" pitchFamily="2" charset="2"/>
              <a:buChar char="v"/>
            </a:pPr>
            <a:r>
              <a:rPr lang="en-US" altLang="en-US" sz="3200" dirty="0">
                <a:latin typeface="Times New Roman" panose="02020603050405020304" pitchFamily="18" charset="0"/>
              </a:rPr>
              <a:t>Benevolent Relief of Needy Saints 					</a:t>
            </a:r>
            <a:r>
              <a:rPr lang="en-US" altLang="en-US" dirty="0">
                <a:latin typeface="Times New Roman" panose="02020603050405020304" pitchFamily="18" charset="0"/>
              </a:rPr>
              <a:t>(Acts 4:32-37; 6:1-7;11:27-30)</a:t>
            </a:r>
            <a:endParaRPr lang="en-US" altLang="en-US" sz="3200" dirty="0">
              <a:latin typeface="Times New Roman" panose="02020603050405020304" pitchFamily="18" charset="0"/>
            </a:endParaRPr>
          </a:p>
          <a:p>
            <a:pPr>
              <a:buFont typeface="Wingdings" panose="05000000000000000000" pitchFamily="2" charset="2"/>
              <a:buChar char="v"/>
            </a:pPr>
            <a:endParaRPr lang="en-US" altLang="en-US" sz="2400" dirty="0">
              <a:latin typeface="Times New Roman" panose="02020603050405020304" pitchFamily="18" charset="0"/>
            </a:endParaRPr>
          </a:p>
        </p:txBody>
      </p:sp>
      <p:sp>
        <p:nvSpPr>
          <p:cNvPr id="5" name="Rectangle 2"/>
          <p:cNvSpPr txBox="1">
            <a:spLocks noChangeArrowheads="1"/>
          </p:cNvSpPr>
          <p:nvPr/>
        </p:nvSpPr>
        <p:spPr>
          <a:xfrm>
            <a:off x="1" y="123088"/>
            <a:ext cx="6119444" cy="14017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dirty="0">
                <a:latin typeface="Arial Narrow" panose="020B0606020202030204" pitchFamily="34" charset="0"/>
              </a:rPr>
              <a:t>Order to Corporate Action</a:t>
            </a:r>
          </a:p>
        </p:txBody>
      </p:sp>
    </p:spTree>
    <p:extLst>
      <p:ext uri="{BB962C8B-B14F-4D97-AF65-F5344CB8AC3E}">
        <p14:creationId xmlns:p14="http://schemas.microsoft.com/office/powerpoint/2010/main" val="142151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txBox="1">
            <a:spLocks noChangeArrowheads="1"/>
          </p:cNvSpPr>
          <p:nvPr/>
        </p:nvSpPr>
        <p:spPr>
          <a:xfrm>
            <a:off x="140680" y="1521064"/>
            <a:ext cx="6189785" cy="4703890"/>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altLang="en-US" sz="2600" u="sng" dirty="0">
                <a:latin typeface="Times New Roman" panose="02020603050405020304" pitchFamily="18" charset="0"/>
              </a:rPr>
              <a:t>2 Timothy 1:13</a:t>
            </a:r>
            <a:r>
              <a:rPr lang="en-US" altLang="en-US" sz="2600" dirty="0">
                <a:latin typeface="Times New Roman" panose="02020603050405020304" pitchFamily="18" charset="0"/>
              </a:rPr>
              <a:t>, “Hold fast the pattern of sound words which you have heard from me, in faith and love which are in Christ Jesus.”</a:t>
            </a:r>
          </a:p>
          <a:p>
            <a:pPr>
              <a:buFont typeface="Wingdings" panose="05000000000000000000" pitchFamily="2" charset="2"/>
              <a:buChar char="v"/>
            </a:pPr>
            <a:endParaRPr lang="en-US" altLang="en-US" sz="2600" dirty="0">
              <a:latin typeface="Times New Roman" panose="02020603050405020304" pitchFamily="18" charset="0"/>
            </a:endParaRPr>
          </a:p>
          <a:p>
            <a:pPr>
              <a:buFont typeface="Wingdings" panose="05000000000000000000" pitchFamily="2" charset="2"/>
              <a:buChar char="v"/>
            </a:pPr>
            <a:r>
              <a:rPr lang="en-US" altLang="en-US" sz="2600" u="sng" dirty="0">
                <a:latin typeface="Times New Roman" panose="02020603050405020304" pitchFamily="18" charset="0"/>
              </a:rPr>
              <a:t>1 Thessalonians 2:13</a:t>
            </a:r>
            <a:r>
              <a:rPr lang="en-US" altLang="en-US" sz="2600" dirty="0">
                <a:latin typeface="Times New Roman" panose="02020603050405020304" pitchFamily="18" charset="0"/>
              </a:rPr>
              <a:t>, “For this reason we also thank God without ceasing, because when you received the word of God which you heard from us, you welcomed it not as the word of men, but as it is in truth, the word of God, which also effectively works in you who believe.”</a:t>
            </a:r>
          </a:p>
        </p:txBody>
      </p:sp>
      <p:sp>
        <p:nvSpPr>
          <p:cNvPr id="5" name="Rectangle 2"/>
          <p:cNvSpPr txBox="1">
            <a:spLocks noChangeArrowheads="1"/>
          </p:cNvSpPr>
          <p:nvPr/>
        </p:nvSpPr>
        <p:spPr>
          <a:xfrm>
            <a:off x="0" y="123088"/>
            <a:ext cx="6330465" cy="14017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dirty="0">
                <a:latin typeface="Arial Narrow" panose="020B0606020202030204" pitchFamily="34" charset="0"/>
              </a:rPr>
              <a:t>Order to the Doctrine of a Church</a:t>
            </a:r>
          </a:p>
        </p:txBody>
      </p:sp>
    </p:spTree>
    <p:extLst>
      <p:ext uri="{BB962C8B-B14F-4D97-AF65-F5344CB8AC3E}">
        <p14:creationId xmlns:p14="http://schemas.microsoft.com/office/powerpoint/2010/main" val="33588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0" y="2321169"/>
            <a:ext cx="9144000" cy="2800767"/>
          </a:xfrm>
          <a:prstGeom prst="rect">
            <a:avLst/>
          </a:prstGeom>
          <a:noFill/>
        </p:spPr>
        <p:txBody>
          <a:bodyPr wrap="square" rtlCol="0">
            <a:spAutoFit/>
          </a:bodyPr>
          <a:lstStyle/>
          <a:p>
            <a:pPr algn="ctr"/>
            <a:r>
              <a:rPr lang="en-US" sz="8800" cap="small" dirty="0">
                <a:latin typeface="Arial Narrow" panose="020B0606020202030204" pitchFamily="34" charset="0"/>
              </a:rPr>
              <a:t>Reveals The Faith of Christ</a:t>
            </a:r>
          </a:p>
        </p:txBody>
      </p:sp>
      <p:sp>
        <p:nvSpPr>
          <p:cNvPr id="8" name="TextBox 7"/>
          <p:cNvSpPr txBox="1"/>
          <p:nvPr/>
        </p:nvSpPr>
        <p:spPr>
          <a:xfrm>
            <a:off x="0" y="5461314"/>
            <a:ext cx="9144000" cy="830997"/>
          </a:xfrm>
          <a:prstGeom prst="rect">
            <a:avLst/>
          </a:prstGeom>
          <a:noFill/>
        </p:spPr>
        <p:txBody>
          <a:bodyPr wrap="square" rtlCol="0">
            <a:spAutoFit/>
          </a:bodyPr>
          <a:lstStyle/>
          <a:p>
            <a:pPr algn="ctr"/>
            <a:r>
              <a:rPr lang="en-US" sz="2400" spc="300" dirty="0">
                <a:effectLst>
                  <a:glow rad="101600">
                    <a:schemeClr val="bg1">
                      <a:alpha val="60000"/>
                    </a:schemeClr>
                  </a:glow>
                </a:effectLst>
                <a:latin typeface="Arial Narrow" panose="020B0606020202030204" pitchFamily="34" charset="0"/>
              </a:rPr>
              <a:t>“</a:t>
            </a:r>
            <a:r>
              <a:rPr lang="en-US" sz="2400" i="1" spc="300" dirty="0">
                <a:effectLst>
                  <a:glow rad="101600">
                    <a:schemeClr val="bg1">
                      <a:alpha val="60000"/>
                    </a:schemeClr>
                  </a:glow>
                </a:effectLst>
                <a:latin typeface="Arial Narrow" panose="020B0606020202030204" pitchFamily="34" charset="0"/>
              </a:rPr>
              <a:t>rejoicing to see …the steadfastness of your faith in Christ</a:t>
            </a:r>
            <a:r>
              <a:rPr lang="en-US" sz="2400" spc="300" dirty="0">
                <a:effectLst>
                  <a:glow rad="101600">
                    <a:schemeClr val="bg1">
                      <a:alpha val="60000"/>
                    </a:schemeClr>
                  </a:glow>
                </a:effectLst>
                <a:latin typeface="Arial Narrow" panose="020B0606020202030204" pitchFamily="34" charset="0"/>
              </a:rPr>
              <a:t>,” Colossians 2:5</a:t>
            </a:r>
          </a:p>
        </p:txBody>
      </p:sp>
      <p:sp>
        <p:nvSpPr>
          <p:cNvPr id="9" name="TextBox 8"/>
          <p:cNvSpPr txBox="1"/>
          <p:nvPr/>
        </p:nvSpPr>
        <p:spPr>
          <a:xfrm>
            <a:off x="0" y="26376"/>
            <a:ext cx="2268415" cy="584775"/>
          </a:xfrm>
          <a:prstGeom prst="rect">
            <a:avLst/>
          </a:prstGeom>
          <a:noFill/>
        </p:spPr>
        <p:txBody>
          <a:bodyPr wrap="square" rtlCol="0">
            <a:spAutoFit/>
          </a:bodyPr>
          <a:lstStyle/>
          <a:p>
            <a:pPr algn="ctr"/>
            <a:r>
              <a:rPr lang="en-US" sz="3200" dirty="0">
                <a:solidFill>
                  <a:schemeClr val="tx1">
                    <a:lumMod val="65000"/>
                    <a:lumOff val="35000"/>
                  </a:schemeClr>
                </a:solidFill>
                <a:latin typeface="Arial Narrow" panose="020B0606020202030204" pitchFamily="34" charset="0"/>
              </a:rPr>
              <a:t>ABIDING IN</a:t>
            </a:r>
          </a:p>
        </p:txBody>
      </p:sp>
      <p:sp>
        <p:nvSpPr>
          <p:cNvPr id="10" name="TextBox 9"/>
          <p:cNvSpPr txBox="1"/>
          <p:nvPr/>
        </p:nvSpPr>
        <p:spPr>
          <a:xfrm>
            <a:off x="0" y="395648"/>
            <a:ext cx="2277207" cy="923330"/>
          </a:xfrm>
          <a:prstGeom prst="rect">
            <a:avLst/>
          </a:prstGeom>
          <a:noFill/>
        </p:spPr>
        <p:txBody>
          <a:bodyPr wrap="square" rtlCol="0">
            <a:spAutoFit/>
          </a:bodyPr>
          <a:lstStyle/>
          <a:p>
            <a:pPr algn="ctr"/>
            <a:r>
              <a:rPr lang="en-US" sz="5400" dirty="0">
                <a:latin typeface="Arial Narrow" panose="020B0606020202030204" pitchFamily="34" charset="0"/>
                <a:cs typeface="Arial" panose="020B0604020202020204" pitchFamily="34" charset="0"/>
              </a:rPr>
              <a:t>GOD’S</a:t>
            </a:r>
          </a:p>
        </p:txBody>
      </p:sp>
      <p:sp>
        <p:nvSpPr>
          <p:cNvPr id="11" name="TextBox 10"/>
          <p:cNvSpPr txBox="1"/>
          <p:nvPr/>
        </p:nvSpPr>
        <p:spPr>
          <a:xfrm>
            <a:off x="0" y="1033262"/>
            <a:ext cx="2277207" cy="923330"/>
          </a:xfrm>
          <a:prstGeom prst="rect">
            <a:avLst/>
          </a:prstGeom>
          <a:noFill/>
        </p:spPr>
        <p:txBody>
          <a:bodyPr wrap="square" rtlCol="0">
            <a:spAutoFit/>
          </a:bodyPr>
          <a:lstStyle/>
          <a:p>
            <a:pPr algn="ctr"/>
            <a:r>
              <a:rPr lang="en-US" sz="5400" dirty="0">
                <a:solidFill>
                  <a:schemeClr val="tx1">
                    <a:lumMod val="65000"/>
                    <a:lumOff val="35000"/>
                  </a:schemeClr>
                </a:solidFill>
                <a:latin typeface="Arial Narrow" panose="020B0606020202030204" pitchFamily="34" charset="0"/>
              </a:rPr>
              <a:t>WORD</a:t>
            </a:r>
          </a:p>
        </p:txBody>
      </p:sp>
    </p:spTree>
    <p:extLst>
      <p:ext uri="{BB962C8B-B14F-4D97-AF65-F5344CB8AC3E}">
        <p14:creationId xmlns:p14="http://schemas.microsoft.com/office/powerpoint/2010/main" val="2766631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091" t="12549" r="12420" b="11961"/>
          <a:stretch/>
        </p:blipFill>
        <p:spPr>
          <a:xfrm>
            <a:off x="1327638" y="203948"/>
            <a:ext cx="6416660" cy="6416659"/>
          </a:xfrm>
          <a:prstGeom prst="rect">
            <a:avLst/>
          </a:prstGeom>
        </p:spPr>
      </p:pic>
    </p:spTree>
    <p:extLst>
      <p:ext uri="{BB962C8B-B14F-4D97-AF65-F5344CB8AC3E}">
        <p14:creationId xmlns:p14="http://schemas.microsoft.com/office/powerpoint/2010/main" val="187347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0" y="2419183"/>
            <a:ext cx="9144000" cy="830997"/>
          </a:xfrm>
          <a:prstGeom prst="rect">
            <a:avLst/>
          </a:prstGeom>
          <a:noFill/>
        </p:spPr>
        <p:txBody>
          <a:bodyPr wrap="square" rtlCol="0">
            <a:spAutoFit/>
          </a:bodyPr>
          <a:lstStyle/>
          <a:p>
            <a:pPr algn="ctr"/>
            <a:r>
              <a:rPr lang="en-US" sz="2400" spc="300" dirty="0">
                <a:effectLst>
                  <a:glow rad="101600">
                    <a:schemeClr val="bg1">
                      <a:alpha val="60000"/>
                    </a:schemeClr>
                  </a:glow>
                </a:effectLst>
                <a:latin typeface="Arial Narrow" panose="020B0606020202030204" pitchFamily="34" charset="0"/>
              </a:rPr>
              <a:t>“</a:t>
            </a:r>
            <a:r>
              <a:rPr lang="en-US" sz="2400" i="1" spc="300" dirty="0">
                <a:effectLst>
                  <a:glow rad="101600">
                    <a:schemeClr val="bg1">
                      <a:alpha val="60000"/>
                    </a:schemeClr>
                  </a:glow>
                </a:effectLst>
                <a:latin typeface="Arial Narrow" panose="020B0606020202030204" pitchFamily="34" charset="0"/>
              </a:rPr>
              <a:t>rejoicing to see …the steadfastness of your faith in Christ</a:t>
            </a:r>
            <a:r>
              <a:rPr lang="en-US" sz="2400" spc="300" dirty="0">
                <a:effectLst>
                  <a:glow rad="101600">
                    <a:schemeClr val="bg1">
                      <a:alpha val="60000"/>
                    </a:schemeClr>
                  </a:glow>
                </a:effectLst>
                <a:latin typeface="Arial Narrow" panose="020B0606020202030204" pitchFamily="34" charset="0"/>
              </a:rPr>
              <a:t>,” Colossians 2:5</a:t>
            </a:r>
          </a:p>
        </p:txBody>
      </p:sp>
      <p:sp>
        <p:nvSpPr>
          <p:cNvPr id="2" name="Oval 1"/>
          <p:cNvSpPr/>
          <p:nvPr/>
        </p:nvSpPr>
        <p:spPr>
          <a:xfrm>
            <a:off x="3323492" y="2419183"/>
            <a:ext cx="2303585" cy="5262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3481760"/>
            <a:ext cx="9144000" cy="769441"/>
          </a:xfrm>
          <a:prstGeom prst="rect">
            <a:avLst/>
          </a:prstGeom>
          <a:noFill/>
        </p:spPr>
        <p:txBody>
          <a:bodyPr wrap="square" rtlCol="0">
            <a:spAutoFit/>
          </a:bodyPr>
          <a:lstStyle/>
          <a:p>
            <a:pPr algn="ctr"/>
            <a:r>
              <a:rPr lang="en-US" sz="4400" b="1" i="1" cap="small" dirty="0">
                <a:solidFill>
                  <a:srgbClr val="C00000"/>
                </a:solidFill>
                <a:latin typeface="Arial Narrow" panose="020B0606020202030204" pitchFamily="34" charset="0"/>
              </a:rPr>
              <a:t>Stationed		Determined		Immovable</a:t>
            </a:r>
          </a:p>
        </p:txBody>
      </p:sp>
      <p:sp>
        <p:nvSpPr>
          <p:cNvPr id="10" name="TextBox 9"/>
          <p:cNvSpPr txBox="1"/>
          <p:nvPr/>
        </p:nvSpPr>
        <p:spPr>
          <a:xfrm>
            <a:off x="0" y="26376"/>
            <a:ext cx="2268415" cy="584775"/>
          </a:xfrm>
          <a:prstGeom prst="rect">
            <a:avLst/>
          </a:prstGeom>
          <a:noFill/>
        </p:spPr>
        <p:txBody>
          <a:bodyPr wrap="square" rtlCol="0">
            <a:spAutoFit/>
          </a:bodyPr>
          <a:lstStyle/>
          <a:p>
            <a:pPr algn="ctr"/>
            <a:r>
              <a:rPr lang="en-US" sz="3200" dirty="0">
                <a:solidFill>
                  <a:schemeClr val="tx1">
                    <a:lumMod val="65000"/>
                    <a:lumOff val="35000"/>
                  </a:schemeClr>
                </a:solidFill>
                <a:latin typeface="Arial Narrow" panose="020B0606020202030204" pitchFamily="34" charset="0"/>
              </a:rPr>
              <a:t>ABIDING IN</a:t>
            </a:r>
          </a:p>
        </p:txBody>
      </p:sp>
      <p:sp>
        <p:nvSpPr>
          <p:cNvPr id="11" name="TextBox 10"/>
          <p:cNvSpPr txBox="1"/>
          <p:nvPr/>
        </p:nvSpPr>
        <p:spPr>
          <a:xfrm>
            <a:off x="0" y="395648"/>
            <a:ext cx="2277207" cy="923330"/>
          </a:xfrm>
          <a:prstGeom prst="rect">
            <a:avLst/>
          </a:prstGeom>
          <a:noFill/>
        </p:spPr>
        <p:txBody>
          <a:bodyPr wrap="square" rtlCol="0">
            <a:spAutoFit/>
          </a:bodyPr>
          <a:lstStyle/>
          <a:p>
            <a:pPr algn="ctr"/>
            <a:r>
              <a:rPr lang="en-US" sz="5400" dirty="0">
                <a:latin typeface="Arial Narrow" panose="020B0606020202030204" pitchFamily="34" charset="0"/>
                <a:cs typeface="Arial" panose="020B0604020202020204" pitchFamily="34" charset="0"/>
              </a:rPr>
              <a:t>GOD’S</a:t>
            </a:r>
          </a:p>
        </p:txBody>
      </p:sp>
      <p:sp>
        <p:nvSpPr>
          <p:cNvPr id="12" name="TextBox 11"/>
          <p:cNvSpPr txBox="1"/>
          <p:nvPr/>
        </p:nvSpPr>
        <p:spPr>
          <a:xfrm>
            <a:off x="0" y="1033262"/>
            <a:ext cx="2277207" cy="923330"/>
          </a:xfrm>
          <a:prstGeom prst="rect">
            <a:avLst/>
          </a:prstGeom>
          <a:noFill/>
        </p:spPr>
        <p:txBody>
          <a:bodyPr wrap="square" rtlCol="0">
            <a:spAutoFit/>
          </a:bodyPr>
          <a:lstStyle/>
          <a:p>
            <a:pPr algn="ctr"/>
            <a:r>
              <a:rPr lang="en-US" sz="5400" dirty="0">
                <a:solidFill>
                  <a:schemeClr val="tx1">
                    <a:lumMod val="65000"/>
                    <a:lumOff val="35000"/>
                  </a:schemeClr>
                </a:solidFill>
                <a:latin typeface="Arial Narrow" panose="020B0606020202030204" pitchFamily="34" charset="0"/>
              </a:rPr>
              <a:t>WORD</a:t>
            </a:r>
          </a:p>
        </p:txBody>
      </p:sp>
    </p:spTree>
    <p:extLst>
      <p:ext uri="{BB962C8B-B14F-4D97-AF65-F5344CB8AC3E}">
        <p14:creationId xmlns:p14="http://schemas.microsoft.com/office/powerpoint/2010/main" val="12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 y="0"/>
            <a:ext cx="6383215" cy="2001471"/>
          </a:xfrm>
        </p:spPr>
        <p:txBody>
          <a:bodyPr>
            <a:normAutofit/>
          </a:bodyPr>
          <a:lstStyle/>
          <a:p>
            <a:pPr algn="ctr"/>
            <a:r>
              <a:rPr lang="en-US" sz="9600" dirty="0">
                <a:solidFill>
                  <a:srgbClr val="FF0000"/>
                </a:solidFill>
                <a:latin typeface="Stencil" panose="040409050D0802020404" pitchFamily="82" charset="0"/>
              </a:rPr>
              <a:t>WARNINGS</a:t>
            </a:r>
            <a:r>
              <a:rPr lang="en-US" sz="6000" dirty="0">
                <a:latin typeface="Stencil" panose="040409050D0802020404" pitchFamily="82" charset="0"/>
              </a:rPr>
              <a:t> </a:t>
            </a:r>
            <a:br>
              <a:rPr lang="en-US" dirty="0">
                <a:latin typeface="Stencil" panose="040409050D0802020404" pitchFamily="82" charset="0"/>
              </a:rPr>
            </a:br>
            <a:r>
              <a:rPr lang="en-US" sz="3200" dirty="0">
                <a:latin typeface="Stencil" panose="040409050D0802020404" pitchFamily="82" charset="0"/>
              </a:rPr>
              <a:t>in Colossians 2</a:t>
            </a:r>
            <a:endParaRPr lang="en-US" dirty="0">
              <a:latin typeface="Stencil" panose="040409050D0802020404" pitchFamily="82" charset="0"/>
            </a:endParaRPr>
          </a:p>
        </p:txBody>
      </p:sp>
      <p:sp>
        <p:nvSpPr>
          <p:cNvPr id="4" name="Content Placeholder 3"/>
          <p:cNvSpPr>
            <a:spLocks noGrp="1"/>
          </p:cNvSpPr>
          <p:nvPr>
            <p:ph idx="1"/>
          </p:nvPr>
        </p:nvSpPr>
        <p:spPr>
          <a:xfrm>
            <a:off x="334106" y="2001471"/>
            <a:ext cx="5820506" cy="3898168"/>
          </a:xfrm>
          <a:solidFill>
            <a:schemeClr val="bg1"/>
          </a:solidFill>
        </p:spPr>
        <p:txBody>
          <a:bodyPr>
            <a:normAutofit/>
          </a:bodyPr>
          <a:lstStyle/>
          <a:p>
            <a:pPr marL="514350" indent="-514350">
              <a:buFont typeface="+mj-lt"/>
              <a:buAutoNum type="arabicParenR"/>
            </a:pPr>
            <a:r>
              <a:rPr lang="en-US" dirty="0">
                <a:latin typeface="Arial Narrow" panose="020B0606020202030204" pitchFamily="34" charset="0"/>
              </a:rPr>
              <a:t>Don’t be Deceived by Flattery (2:4)</a:t>
            </a:r>
          </a:p>
          <a:p>
            <a:pPr marL="514350" indent="-514350">
              <a:buFont typeface="+mj-lt"/>
              <a:buAutoNum type="arabicParenR"/>
            </a:pPr>
            <a:r>
              <a:rPr lang="en-US" dirty="0">
                <a:latin typeface="Arial Narrow" panose="020B0606020202030204" pitchFamily="34" charset="0"/>
              </a:rPr>
              <a:t>Don’t be Cheated by Philosophy &amp; Men’s Traditions (2:8)</a:t>
            </a:r>
          </a:p>
          <a:p>
            <a:pPr marL="514350" indent="-514350">
              <a:buFont typeface="+mj-lt"/>
              <a:buAutoNum type="arabicParenR"/>
            </a:pPr>
            <a:r>
              <a:rPr lang="en-US" dirty="0">
                <a:latin typeface="Arial Narrow" panose="020B0606020202030204" pitchFamily="34" charset="0"/>
              </a:rPr>
              <a:t>Don’t be Judged by Jewish Legalism (2:11-17)</a:t>
            </a:r>
          </a:p>
          <a:p>
            <a:pPr marL="514350" indent="-514350">
              <a:buFont typeface="+mj-lt"/>
              <a:buAutoNum type="arabicParenR"/>
            </a:pPr>
            <a:r>
              <a:rPr lang="en-US" dirty="0">
                <a:latin typeface="Arial Narrow" panose="020B0606020202030204" pitchFamily="34" charset="0"/>
              </a:rPr>
              <a:t>Don’t be Cheated by Mysticism (2:18)</a:t>
            </a:r>
          </a:p>
          <a:p>
            <a:pPr marL="514350" indent="-514350">
              <a:buFont typeface="+mj-lt"/>
              <a:buAutoNum type="arabicParenR"/>
            </a:pPr>
            <a:r>
              <a:rPr lang="en-US" dirty="0">
                <a:latin typeface="Arial Narrow" panose="020B0606020202030204" pitchFamily="34" charset="0"/>
              </a:rPr>
              <a:t>Don’t subject yourselves to Man-made Asceticism &amp; will-worship (2:20-23)</a:t>
            </a:r>
          </a:p>
        </p:txBody>
      </p:sp>
    </p:spTree>
    <p:extLst>
      <p:ext uri="{BB962C8B-B14F-4D97-AF65-F5344CB8AC3E}">
        <p14:creationId xmlns:p14="http://schemas.microsoft.com/office/powerpoint/2010/main" val="2542847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0" y="2419183"/>
            <a:ext cx="9144000" cy="646331"/>
          </a:xfrm>
          <a:prstGeom prst="rect">
            <a:avLst/>
          </a:prstGeom>
          <a:noFill/>
        </p:spPr>
        <p:txBody>
          <a:bodyPr wrap="square" rtlCol="0">
            <a:spAutoFit/>
          </a:bodyPr>
          <a:lstStyle/>
          <a:p>
            <a:pPr algn="ctr"/>
            <a:r>
              <a:rPr lang="en-US" sz="3600" b="1" i="1" dirty="0">
                <a:latin typeface="Arial Narrow" panose="020B0606020202030204" pitchFamily="34" charset="0"/>
              </a:rPr>
              <a:t>What could move them away from faith in Christ?</a:t>
            </a:r>
          </a:p>
        </p:txBody>
      </p:sp>
      <p:sp>
        <p:nvSpPr>
          <p:cNvPr id="10" name="TextBox 9"/>
          <p:cNvSpPr txBox="1"/>
          <p:nvPr/>
        </p:nvSpPr>
        <p:spPr>
          <a:xfrm>
            <a:off x="0" y="3209201"/>
            <a:ext cx="9144000" cy="769441"/>
          </a:xfrm>
          <a:prstGeom prst="rect">
            <a:avLst/>
          </a:prstGeom>
          <a:noFill/>
        </p:spPr>
        <p:txBody>
          <a:bodyPr wrap="square" rtlCol="0">
            <a:spAutoFit/>
          </a:bodyPr>
          <a:lstStyle/>
          <a:p>
            <a:pPr algn="ctr"/>
            <a:r>
              <a:rPr lang="en-US" sz="4400" b="1" i="1" cap="small" dirty="0">
                <a:solidFill>
                  <a:srgbClr val="C00000"/>
                </a:solidFill>
                <a:latin typeface="Arial Narrow" panose="020B0606020202030204" pitchFamily="34" charset="0"/>
              </a:rPr>
              <a:t>Persecution?</a:t>
            </a:r>
          </a:p>
        </p:txBody>
      </p:sp>
      <p:sp>
        <p:nvSpPr>
          <p:cNvPr id="11" name="TextBox 10"/>
          <p:cNvSpPr txBox="1"/>
          <p:nvPr/>
        </p:nvSpPr>
        <p:spPr>
          <a:xfrm>
            <a:off x="0" y="4178898"/>
            <a:ext cx="9144000" cy="769441"/>
          </a:xfrm>
          <a:prstGeom prst="rect">
            <a:avLst/>
          </a:prstGeom>
          <a:noFill/>
        </p:spPr>
        <p:txBody>
          <a:bodyPr wrap="square" rtlCol="0">
            <a:spAutoFit/>
          </a:bodyPr>
          <a:lstStyle/>
          <a:p>
            <a:pPr algn="ctr"/>
            <a:r>
              <a:rPr lang="en-US" sz="4400" b="1" i="1" cap="small" dirty="0">
                <a:solidFill>
                  <a:srgbClr val="C00000"/>
                </a:solidFill>
                <a:latin typeface="Arial Narrow" panose="020B0606020202030204" pitchFamily="34" charset="0"/>
              </a:rPr>
              <a:t>False Teaching?</a:t>
            </a:r>
          </a:p>
        </p:txBody>
      </p:sp>
      <p:sp>
        <p:nvSpPr>
          <p:cNvPr id="12" name="TextBox 11"/>
          <p:cNvSpPr txBox="1"/>
          <p:nvPr/>
        </p:nvSpPr>
        <p:spPr>
          <a:xfrm>
            <a:off x="0" y="5461314"/>
            <a:ext cx="9144000" cy="830997"/>
          </a:xfrm>
          <a:prstGeom prst="rect">
            <a:avLst/>
          </a:prstGeom>
          <a:noFill/>
        </p:spPr>
        <p:txBody>
          <a:bodyPr wrap="square" rtlCol="0">
            <a:spAutoFit/>
          </a:bodyPr>
          <a:lstStyle/>
          <a:p>
            <a:pPr algn="ctr"/>
            <a:r>
              <a:rPr lang="en-US" sz="2400" spc="300" dirty="0">
                <a:effectLst>
                  <a:glow rad="101600">
                    <a:schemeClr val="bg1">
                      <a:alpha val="60000"/>
                    </a:schemeClr>
                  </a:glow>
                </a:effectLst>
                <a:latin typeface="Arial Narrow" panose="020B0606020202030204" pitchFamily="34" charset="0"/>
              </a:rPr>
              <a:t>“</a:t>
            </a:r>
            <a:r>
              <a:rPr lang="en-US" sz="2400" i="1" spc="300" dirty="0">
                <a:effectLst>
                  <a:glow rad="101600">
                    <a:schemeClr val="bg1">
                      <a:alpha val="60000"/>
                    </a:schemeClr>
                  </a:glow>
                </a:effectLst>
                <a:latin typeface="Arial Narrow" panose="020B0606020202030204" pitchFamily="34" charset="0"/>
              </a:rPr>
              <a:t>rejoicing to see …the steadfastness of your faith in Christ</a:t>
            </a:r>
            <a:r>
              <a:rPr lang="en-US" sz="2400" spc="300" dirty="0">
                <a:effectLst>
                  <a:glow rad="101600">
                    <a:schemeClr val="bg1">
                      <a:alpha val="60000"/>
                    </a:schemeClr>
                  </a:glow>
                </a:effectLst>
                <a:latin typeface="Arial Narrow" panose="020B0606020202030204" pitchFamily="34" charset="0"/>
              </a:rPr>
              <a:t>,” Colossians 2:5</a:t>
            </a:r>
          </a:p>
        </p:txBody>
      </p:sp>
      <p:sp>
        <p:nvSpPr>
          <p:cNvPr id="13" name="TextBox 12"/>
          <p:cNvSpPr txBox="1"/>
          <p:nvPr/>
        </p:nvSpPr>
        <p:spPr>
          <a:xfrm>
            <a:off x="0" y="26376"/>
            <a:ext cx="2268415" cy="584775"/>
          </a:xfrm>
          <a:prstGeom prst="rect">
            <a:avLst/>
          </a:prstGeom>
          <a:noFill/>
        </p:spPr>
        <p:txBody>
          <a:bodyPr wrap="square" rtlCol="0">
            <a:spAutoFit/>
          </a:bodyPr>
          <a:lstStyle/>
          <a:p>
            <a:pPr algn="ctr"/>
            <a:r>
              <a:rPr lang="en-US" sz="3200" dirty="0">
                <a:solidFill>
                  <a:schemeClr val="tx1">
                    <a:lumMod val="65000"/>
                    <a:lumOff val="35000"/>
                  </a:schemeClr>
                </a:solidFill>
                <a:latin typeface="Arial Narrow" panose="020B0606020202030204" pitchFamily="34" charset="0"/>
              </a:rPr>
              <a:t>ABIDING IN</a:t>
            </a:r>
          </a:p>
        </p:txBody>
      </p:sp>
      <p:sp>
        <p:nvSpPr>
          <p:cNvPr id="14" name="TextBox 13"/>
          <p:cNvSpPr txBox="1"/>
          <p:nvPr/>
        </p:nvSpPr>
        <p:spPr>
          <a:xfrm>
            <a:off x="0" y="395648"/>
            <a:ext cx="2277207" cy="923330"/>
          </a:xfrm>
          <a:prstGeom prst="rect">
            <a:avLst/>
          </a:prstGeom>
          <a:noFill/>
        </p:spPr>
        <p:txBody>
          <a:bodyPr wrap="square" rtlCol="0">
            <a:spAutoFit/>
          </a:bodyPr>
          <a:lstStyle/>
          <a:p>
            <a:pPr algn="ctr"/>
            <a:r>
              <a:rPr lang="en-US" sz="5400" dirty="0">
                <a:latin typeface="Arial Narrow" panose="020B0606020202030204" pitchFamily="34" charset="0"/>
                <a:cs typeface="Arial" panose="020B0604020202020204" pitchFamily="34" charset="0"/>
              </a:rPr>
              <a:t>GOD’S</a:t>
            </a:r>
          </a:p>
        </p:txBody>
      </p:sp>
      <p:sp>
        <p:nvSpPr>
          <p:cNvPr id="15" name="TextBox 14"/>
          <p:cNvSpPr txBox="1"/>
          <p:nvPr/>
        </p:nvSpPr>
        <p:spPr>
          <a:xfrm>
            <a:off x="0" y="1033262"/>
            <a:ext cx="2277207" cy="923330"/>
          </a:xfrm>
          <a:prstGeom prst="rect">
            <a:avLst/>
          </a:prstGeom>
          <a:noFill/>
        </p:spPr>
        <p:txBody>
          <a:bodyPr wrap="square" rtlCol="0">
            <a:spAutoFit/>
          </a:bodyPr>
          <a:lstStyle/>
          <a:p>
            <a:pPr algn="ctr"/>
            <a:r>
              <a:rPr lang="en-US" sz="5400" dirty="0">
                <a:solidFill>
                  <a:schemeClr val="tx1">
                    <a:lumMod val="65000"/>
                    <a:lumOff val="35000"/>
                  </a:schemeClr>
                </a:solidFill>
                <a:latin typeface="Arial Narrow" panose="020B0606020202030204" pitchFamily="34" charset="0"/>
              </a:rPr>
              <a:t>WORD</a:t>
            </a:r>
          </a:p>
        </p:txBody>
      </p:sp>
    </p:spTree>
    <p:extLst>
      <p:ext uri="{BB962C8B-B14F-4D97-AF65-F5344CB8AC3E}">
        <p14:creationId xmlns:p14="http://schemas.microsoft.com/office/powerpoint/2010/main" val="93725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 y="0"/>
            <a:ext cx="6383215" cy="2001471"/>
          </a:xfrm>
        </p:spPr>
        <p:txBody>
          <a:bodyPr>
            <a:normAutofit/>
          </a:bodyPr>
          <a:lstStyle/>
          <a:p>
            <a:pPr algn="ctr"/>
            <a:r>
              <a:rPr lang="en-US" sz="9600" dirty="0">
                <a:solidFill>
                  <a:srgbClr val="FF0000"/>
                </a:solidFill>
                <a:latin typeface="Stencil" panose="040409050D0802020404" pitchFamily="82" charset="0"/>
              </a:rPr>
              <a:t>WARNINGS</a:t>
            </a:r>
            <a:r>
              <a:rPr lang="en-US" sz="6000" dirty="0">
                <a:latin typeface="Stencil" panose="040409050D0802020404" pitchFamily="82" charset="0"/>
              </a:rPr>
              <a:t> </a:t>
            </a:r>
            <a:br>
              <a:rPr lang="en-US" dirty="0">
                <a:latin typeface="Stencil" panose="040409050D0802020404" pitchFamily="82" charset="0"/>
              </a:rPr>
            </a:br>
            <a:r>
              <a:rPr lang="en-US" sz="3200" dirty="0">
                <a:latin typeface="Stencil" panose="040409050D0802020404" pitchFamily="82" charset="0"/>
              </a:rPr>
              <a:t>in Colossians 2</a:t>
            </a:r>
            <a:endParaRPr lang="en-US" dirty="0">
              <a:latin typeface="Stencil" panose="040409050D0802020404" pitchFamily="82" charset="0"/>
            </a:endParaRPr>
          </a:p>
        </p:txBody>
      </p:sp>
      <p:sp>
        <p:nvSpPr>
          <p:cNvPr id="4" name="Content Placeholder 3"/>
          <p:cNvSpPr>
            <a:spLocks noGrp="1"/>
          </p:cNvSpPr>
          <p:nvPr>
            <p:ph idx="1"/>
          </p:nvPr>
        </p:nvSpPr>
        <p:spPr>
          <a:xfrm>
            <a:off x="334106" y="2001471"/>
            <a:ext cx="5820506" cy="3898168"/>
          </a:xfrm>
          <a:solidFill>
            <a:schemeClr val="bg1"/>
          </a:solidFill>
        </p:spPr>
        <p:txBody>
          <a:bodyPr>
            <a:normAutofit/>
          </a:bodyPr>
          <a:lstStyle/>
          <a:p>
            <a:pPr marL="514350" indent="-514350">
              <a:buFont typeface="+mj-lt"/>
              <a:buAutoNum type="arabicParenR"/>
            </a:pPr>
            <a:r>
              <a:rPr lang="en-US" dirty="0">
                <a:latin typeface="Arial Narrow" panose="020B0606020202030204" pitchFamily="34" charset="0"/>
              </a:rPr>
              <a:t>Don’t be Deceived by Flattery (2:4)</a:t>
            </a:r>
          </a:p>
          <a:p>
            <a:pPr marL="514350" indent="-514350">
              <a:buFont typeface="+mj-lt"/>
              <a:buAutoNum type="arabicParenR"/>
            </a:pPr>
            <a:r>
              <a:rPr lang="en-US" dirty="0">
                <a:latin typeface="Arial Narrow" panose="020B0606020202030204" pitchFamily="34" charset="0"/>
              </a:rPr>
              <a:t>Don’t be Cheated by Philosophy &amp; Men’s Traditions (2:8)</a:t>
            </a:r>
          </a:p>
          <a:p>
            <a:pPr marL="514350" indent="-514350">
              <a:buFont typeface="+mj-lt"/>
              <a:buAutoNum type="arabicParenR"/>
            </a:pPr>
            <a:r>
              <a:rPr lang="en-US" dirty="0">
                <a:latin typeface="Arial Narrow" panose="020B0606020202030204" pitchFamily="34" charset="0"/>
              </a:rPr>
              <a:t>Don’t be Judged by Jewish Legalism (2:11-17)</a:t>
            </a:r>
          </a:p>
          <a:p>
            <a:pPr marL="514350" indent="-514350">
              <a:buFont typeface="+mj-lt"/>
              <a:buAutoNum type="arabicParenR"/>
            </a:pPr>
            <a:r>
              <a:rPr lang="en-US" dirty="0">
                <a:latin typeface="Arial Narrow" panose="020B0606020202030204" pitchFamily="34" charset="0"/>
              </a:rPr>
              <a:t>Don’t be Cheated by Mysticism (2:18)</a:t>
            </a:r>
          </a:p>
          <a:p>
            <a:pPr marL="514350" indent="-514350">
              <a:buFont typeface="+mj-lt"/>
              <a:buAutoNum type="arabicParenR"/>
            </a:pPr>
            <a:r>
              <a:rPr lang="en-US" dirty="0">
                <a:latin typeface="Arial Narrow" panose="020B0606020202030204" pitchFamily="34" charset="0"/>
              </a:rPr>
              <a:t>Don’t subject yourselves to Man-made Asceticism &amp; will-worship (2:20-23)</a:t>
            </a:r>
          </a:p>
        </p:txBody>
      </p:sp>
    </p:spTree>
    <p:extLst>
      <p:ext uri="{BB962C8B-B14F-4D97-AF65-F5344CB8AC3E}">
        <p14:creationId xmlns:p14="http://schemas.microsoft.com/office/powerpoint/2010/main" val="2127922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0" y="2321169"/>
            <a:ext cx="9144000" cy="2800767"/>
          </a:xfrm>
          <a:prstGeom prst="rect">
            <a:avLst/>
          </a:prstGeom>
          <a:noFill/>
        </p:spPr>
        <p:txBody>
          <a:bodyPr wrap="square" rtlCol="0">
            <a:spAutoFit/>
          </a:bodyPr>
          <a:lstStyle/>
          <a:p>
            <a:pPr algn="ctr"/>
            <a:r>
              <a:rPr lang="en-US" sz="8800" cap="small" dirty="0">
                <a:latin typeface="Arial Narrow" panose="020B0606020202030204" pitchFamily="34" charset="0"/>
              </a:rPr>
              <a:t>Guides Our Walk In Christ</a:t>
            </a:r>
          </a:p>
        </p:txBody>
      </p:sp>
      <p:sp>
        <p:nvSpPr>
          <p:cNvPr id="8" name="TextBox 7"/>
          <p:cNvSpPr txBox="1"/>
          <p:nvPr/>
        </p:nvSpPr>
        <p:spPr>
          <a:xfrm>
            <a:off x="0" y="5461314"/>
            <a:ext cx="9144000" cy="461665"/>
          </a:xfrm>
          <a:prstGeom prst="rect">
            <a:avLst/>
          </a:prstGeom>
          <a:noFill/>
        </p:spPr>
        <p:txBody>
          <a:bodyPr wrap="square" rtlCol="0">
            <a:spAutoFit/>
          </a:bodyPr>
          <a:lstStyle/>
          <a:p>
            <a:pPr algn="ctr"/>
            <a:r>
              <a:rPr lang="en-US" sz="2400" i="1" spc="300" dirty="0">
                <a:effectLst>
                  <a:glow rad="101600">
                    <a:schemeClr val="bg1">
                      <a:alpha val="60000"/>
                    </a:schemeClr>
                  </a:glow>
                </a:effectLst>
                <a:latin typeface="Arial Narrow" panose="020B0606020202030204" pitchFamily="34" charset="0"/>
              </a:rPr>
              <a:t>“walk in Christ as you received Him”</a:t>
            </a:r>
            <a:r>
              <a:rPr lang="en-US" sz="2400" spc="300" dirty="0">
                <a:effectLst>
                  <a:glow rad="101600">
                    <a:schemeClr val="bg1">
                      <a:alpha val="60000"/>
                    </a:schemeClr>
                  </a:glow>
                </a:effectLst>
                <a:latin typeface="Arial Narrow" panose="020B0606020202030204" pitchFamily="34" charset="0"/>
              </a:rPr>
              <a:t> - Colossians 2:6</a:t>
            </a:r>
          </a:p>
        </p:txBody>
      </p:sp>
      <p:sp>
        <p:nvSpPr>
          <p:cNvPr id="9" name="TextBox 8"/>
          <p:cNvSpPr txBox="1"/>
          <p:nvPr/>
        </p:nvSpPr>
        <p:spPr>
          <a:xfrm>
            <a:off x="0" y="26376"/>
            <a:ext cx="2268415" cy="584775"/>
          </a:xfrm>
          <a:prstGeom prst="rect">
            <a:avLst/>
          </a:prstGeom>
          <a:noFill/>
        </p:spPr>
        <p:txBody>
          <a:bodyPr wrap="square" rtlCol="0">
            <a:spAutoFit/>
          </a:bodyPr>
          <a:lstStyle/>
          <a:p>
            <a:pPr algn="ctr"/>
            <a:r>
              <a:rPr lang="en-US" sz="3200" dirty="0">
                <a:solidFill>
                  <a:schemeClr val="tx1">
                    <a:lumMod val="65000"/>
                    <a:lumOff val="35000"/>
                  </a:schemeClr>
                </a:solidFill>
                <a:latin typeface="Arial Narrow" panose="020B0606020202030204" pitchFamily="34" charset="0"/>
              </a:rPr>
              <a:t>ABIDING IN</a:t>
            </a:r>
          </a:p>
        </p:txBody>
      </p:sp>
      <p:sp>
        <p:nvSpPr>
          <p:cNvPr id="10" name="TextBox 9"/>
          <p:cNvSpPr txBox="1"/>
          <p:nvPr/>
        </p:nvSpPr>
        <p:spPr>
          <a:xfrm>
            <a:off x="0" y="395648"/>
            <a:ext cx="2277207" cy="923330"/>
          </a:xfrm>
          <a:prstGeom prst="rect">
            <a:avLst/>
          </a:prstGeom>
          <a:noFill/>
        </p:spPr>
        <p:txBody>
          <a:bodyPr wrap="square" rtlCol="0">
            <a:spAutoFit/>
          </a:bodyPr>
          <a:lstStyle/>
          <a:p>
            <a:pPr algn="ctr"/>
            <a:r>
              <a:rPr lang="en-US" sz="5400" dirty="0">
                <a:latin typeface="Arial Narrow" panose="020B0606020202030204" pitchFamily="34" charset="0"/>
                <a:cs typeface="Arial" panose="020B0604020202020204" pitchFamily="34" charset="0"/>
              </a:rPr>
              <a:t>GOD’S</a:t>
            </a:r>
          </a:p>
        </p:txBody>
      </p:sp>
      <p:sp>
        <p:nvSpPr>
          <p:cNvPr id="11" name="TextBox 10"/>
          <p:cNvSpPr txBox="1"/>
          <p:nvPr/>
        </p:nvSpPr>
        <p:spPr>
          <a:xfrm>
            <a:off x="0" y="1033262"/>
            <a:ext cx="2277207" cy="923330"/>
          </a:xfrm>
          <a:prstGeom prst="rect">
            <a:avLst/>
          </a:prstGeom>
          <a:noFill/>
        </p:spPr>
        <p:txBody>
          <a:bodyPr wrap="square" rtlCol="0">
            <a:spAutoFit/>
          </a:bodyPr>
          <a:lstStyle/>
          <a:p>
            <a:pPr algn="ctr"/>
            <a:r>
              <a:rPr lang="en-US" sz="5400" dirty="0">
                <a:solidFill>
                  <a:schemeClr val="tx1">
                    <a:lumMod val="65000"/>
                    <a:lumOff val="35000"/>
                  </a:schemeClr>
                </a:solidFill>
                <a:latin typeface="Arial Narrow" panose="020B0606020202030204" pitchFamily="34" charset="0"/>
              </a:rPr>
              <a:t>WORD</a:t>
            </a:r>
          </a:p>
        </p:txBody>
      </p:sp>
    </p:spTree>
    <p:extLst>
      <p:ext uri="{BB962C8B-B14F-4D97-AF65-F5344CB8AC3E}">
        <p14:creationId xmlns:p14="http://schemas.microsoft.com/office/powerpoint/2010/main" val="65452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14300" y="2438119"/>
            <a:ext cx="7798777" cy="707886"/>
          </a:xfrm>
          <a:prstGeom prst="rect">
            <a:avLst/>
          </a:prstGeom>
          <a:noFill/>
        </p:spPr>
        <p:txBody>
          <a:bodyPr wrap="square" rtlCol="0">
            <a:spAutoFit/>
          </a:bodyPr>
          <a:lstStyle/>
          <a:p>
            <a:r>
              <a:rPr lang="en-US" sz="4000" b="1" i="1" cap="small" dirty="0"/>
              <a:t>God’s Word Brings Us To A Decision</a:t>
            </a:r>
          </a:p>
        </p:txBody>
      </p:sp>
      <p:sp>
        <p:nvSpPr>
          <p:cNvPr id="7" name="TextBox 6"/>
          <p:cNvSpPr txBox="1"/>
          <p:nvPr/>
        </p:nvSpPr>
        <p:spPr>
          <a:xfrm>
            <a:off x="0" y="3209201"/>
            <a:ext cx="3780692" cy="769441"/>
          </a:xfrm>
          <a:prstGeom prst="rect">
            <a:avLst/>
          </a:prstGeom>
          <a:noFill/>
        </p:spPr>
        <p:txBody>
          <a:bodyPr wrap="square" rtlCol="0">
            <a:spAutoFit/>
          </a:bodyPr>
          <a:lstStyle/>
          <a:p>
            <a:pPr algn="ctr"/>
            <a:r>
              <a:rPr lang="en-US" sz="4400" b="1" i="1" cap="small" dirty="0">
                <a:solidFill>
                  <a:srgbClr val="C00000"/>
                </a:solidFill>
                <a:latin typeface="Arial Narrow" panose="020B0606020202030204" pitchFamily="34" charset="0"/>
              </a:rPr>
              <a:t>Walk In It</a:t>
            </a:r>
          </a:p>
        </p:txBody>
      </p:sp>
      <p:sp>
        <p:nvSpPr>
          <p:cNvPr id="8" name="TextBox 7"/>
          <p:cNvSpPr txBox="1"/>
          <p:nvPr/>
        </p:nvSpPr>
        <p:spPr>
          <a:xfrm>
            <a:off x="4132385" y="3209201"/>
            <a:ext cx="3780692" cy="769441"/>
          </a:xfrm>
          <a:prstGeom prst="rect">
            <a:avLst/>
          </a:prstGeom>
          <a:noFill/>
        </p:spPr>
        <p:txBody>
          <a:bodyPr wrap="square" rtlCol="0">
            <a:spAutoFit/>
          </a:bodyPr>
          <a:lstStyle/>
          <a:p>
            <a:pPr algn="ctr"/>
            <a:r>
              <a:rPr lang="en-US" sz="4400" b="1" i="1" cap="small" dirty="0">
                <a:solidFill>
                  <a:srgbClr val="C00000"/>
                </a:solidFill>
                <a:latin typeface="Arial Narrow" panose="020B0606020202030204" pitchFamily="34" charset="0"/>
              </a:rPr>
              <a:t>Walk Away</a:t>
            </a:r>
          </a:p>
        </p:txBody>
      </p:sp>
      <p:sp>
        <p:nvSpPr>
          <p:cNvPr id="9" name="TextBox 8"/>
          <p:cNvSpPr txBox="1"/>
          <p:nvPr/>
        </p:nvSpPr>
        <p:spPr>
          <a:xfrm>
            <a:off x="0" y="26376"/>
            <a:ext cx="2268415" cy="584775"/>
          </a:xfrm>
          <a:prstGeom prst="rect">
            <a:avLst/>
          </a:prstGeom>
          <a:noFill/>
        </p:spPr>
        <p:txBody>
          <a:bodyPr wrap="square" rtlCol="0">
            <a:spAutoFit/>
          </a:bodyPr>
          <a:lstStyle/>
          <a:p>
            <a:pPr algn="ctr"/>
            <a:r>
              <a:rPr lang="en-US" sz="3200" dirty="0">
                <a:solidFill>
                  <a:schemeClr val="tx1">
                    <a:lumMod val="65000"/>
                    <a:lumOff val="35000"/>
                  </a:schemeClr>
                </a:solidFill>
                <a:latin typeface="Arial Narrow" panose="020B0606020202030204" pitchFamily="34" charset="0"/>
              </a:rPr>
              <a:t>ABIDING IN</a:t>
            </a:r>
          </a:p>
        </p:txBody>
      </p:sp>
      <p:sp>
        <p:nvSpPr>
          <p:cNvPr id="10" name="TextBox 9"/>
          <p:cNvSpPr txBox="1"/>
          <p:nvPr/>
        </p:nvSpPr>
        <p:spPr>
          <a:xfrm>
            <a:off x="0" y="395648"/>
            <a:ext cx="2277207" cy="923330"/>
          </a:xfrm>
          <a:prstGeom prst="rect">
            <a:avLst/>
          </a:prstGeom>
          <a:noFill/>
        </p:spPr>
        <p:txBody>
          <a:bodyPr wrap="square" rtlCol="0">
            <a:spAutoFit/>
          </a:bodyPr>
          <a:lstStyle/>
          <a:p>
            <a:pPr algn="ctr"/>
            <a:r>
              <a:rPr lang="en-US" sz="5400" dirty="0">
                <a:latin typeface="Arial Narrow" panose="020B0606020202030204" pitchFamily="34" charset="0"/>
                <a:cs typeface="Arial" panose="020B0604020202020204" pitchFamily="34" charset="0"/>
              </a:rPr>
              <a:t>GOD’S</a:t>
            </a:r>
          </a:p>
        </p:txBody>
      </p:sp>
      <p:sp>
        <p:nvSpPr>
          <p:cNvPr id="11" name="TextBox 10"/>
          <p:cNvSpPr txBox="1"/>
          <p:nvPr/>
        </p:nvSpPr>
        <p:spPr>
          <a:xfrm>
            <a:off x="0" y="1033262"/>
            <a:ext cx="2277207" cy="923330"/>
          </a:xfrm>
          <a:prstGeom prst="rect">
            <a:avLst/>
          </a:prstGeom>
          <a:noFill/>
        </p:spPr>
        <p:txBody>
          <a:bodyPr wrap="square" rtlCol="0">
            <a:spAutoFit/>
          </a:bodyPr>
          <a:lstStyle/>
          <a:p>
            <a:pPr algn="ctr"/>
            <a:r>
              <a:rPr lang="en-US" sz="5400" dirty="0">
                <a:solidFill>
                  <a:schemeClr val="tx1">
                    <a:lumMod val="65000"/>
                    <a:lumOff val="35000"/>
                  </a:schemeClr>
                </a:solidFill>
                <a:latin typeface="Arial Narrow" panose="020B0606020202030204" pitchFamily="34" charset="0"/>
              </a:rPr>
              <a:t>WORD</a:t>
            </a:r>
          </a:p>
        </p:txBody>
      </p:sp>
    </p:spTree>
    <p:extLst>
      <p:ext uri="{BB962C8B-B14F-4D97-AF65-F5344CB8AC3E}">
        <p14:creationId xmlns:p14="http://schemas.microsoft.com/office/powerpoint/2010/main" val="2262667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0" y="2162913"/>
            <a:ext cx="9144000" cy="3046988"/>
          </a:xfrm>
          <a:prstGeom prst="rect">
            <a:avLst/>
          </a:prstGeom>
          <a:noFill/>
        </p:spPr>
        <p:txBody>
          <a:bodyPr wrap="square" rtlCol="0">
            <a:spAutoFit/>
          </a:bodyPr>
          <a:lstStyle/>
          <a:p>
            <a:pPr algn="ctr"/>
            <a:r>
              <a:rPr lang="en-US" sz="9600" cap="small" dirty="0">
                <a:latin typeface="Arial Narrow" panose="020B0606020202030204" pitchFamily="34" charset="0"/>
              </a:rPr>
              <a:t>Builds Up The Church</a:t>
            </a:r>
          </a:p>
        </p:txBody>
      </p:sp>
      <p:sp>
        <p:nvSpPr>
          <p:cNvPr id="8" name="TextBox 7"/>
          <p:cNvSpPr txBox="1"/>
          <p:nvPr/>
        </p:nvSpPr>
        <p:spPr>
          <a:xfrm>
            <a:off x="0" y="5461314"/>
            <a:ext cx="9144000" cy="461665"/>
          </a:xfrm>
          <a:prstGeom prst="rect">
            <a:avLst/>
          </a:prstGeom>
          <a:noFill/>
        </p:spPr>
        <p:txBody>
          <a:bodyPr wrap="square" rtlCol="0">
            <a:spAutoFit/>
          </a:bodyPr>
          <a:lstStyle/>
          <a:p>
            <a:pPr algn="ctr"/>
            <a:r>
              <a:rPr lang="en-US" sz="2400" i="1" spc="300" dirty="0">
                <a:effectLst>
                  <a:glow rad="101600">
                    <a:schemeClr val="bg1">
                      <a:alpha val="60000"/>
                    </a:schemeClr>
                  </a:glow>
                </a:effectLst>
                <a:latin typeface="Arial Narrow" panose="020B0606020202030204" pitchFamily="34" charset="0"/>
              </a:rPr>
              <a:t>Rooted &amp; Built Up &amp; Established </a:t>
            </a:r>
            <a:r>
              <a:rPr lang="en-US" sz="2400" spc="300" dirty="0">
                <a:effectLst>
                  <a:glow rad="101600">
                    <a:schemeClr val="bg1">
                      <a:alpha val="60000"/>
                    </a:schemeClr>
                  </a:glow>
                </a:effectLst>
                <a:latin typeface="Arial Narrow" panose="020B0606020202030204" pitchFamily="34" charset="0"/>
              </a:rPr>
              <a:t>- Colossians 2:7</a:t>
            </a:r>
          </a:p>
        </p:txBody>
      </p:sp>
      <p:sp>
        <p:nvSpPr>
          <p:cNvPr id="9" name="TextBox 8"/>
          <p:cNvSpPr txBox="1"/>
          <p:nvPr/>
        </p:nvSpPr>
        <p:spPr>
          <a:xfrm>
            <a:off x="0" y="26376"/>
            <a:ext cx="2268415" cy="584775"/>
          </a:xfrm>
          <a:prstGeom prst="rect">
            <a:avLst/>
          </a:prstGeom>
          <a:noFill/>
        </p:spPr>
        <p:txBody>
          <a:bodyPr wrap="square" rtlCol="0">
            <a:spAutoFit/>
          </a:bodyPr>
          <a:lstStyle/>
          <a:p>
            <a:pPr algn="ctr"/>
            <a:r>
              <a:rPr lang="en-US" sz="3200" dirty="0">
                <a:solidFill>
                  <a:schemeClr val="tx1">
                    <a:lumMod val="65000"/>
                    <a:lumOff val="35000"/>
                  </a:schemeClr>
                </a:solidFill>
                <a:latin typeface="Arial Narrow" panose="020B0606020202030204" pitchFamily="34" charset="0"/>
              </a:rPr>
              <a:t>ABIDING IN</a:t>
            </a:r>
          </a:p>
        </p:txBody>
      </p:sp>
      <p:sp>
        <p:nvSpPr>
          <p:cNvPr id="10" name="TextBox 9"/>
          <p:cNvSpPr txBox="1"/>
          <p:nvPr/>
        </p:nvSpPr>
        <p:spPr>
          <a:xfrm>
            <a:off x="0" y="395648"/>
            <a:ext cx="2277207" cy="923330"/>
          </a:xfrm>
          <a:prstGeom prst="rect">
            <a:avLst/>
          </a:prstGeom>
          <a:noFill/>
        </p:spPr>
        <p:txBody>
          <a:bodyPr wrap="square" rtlCol="0">
            <a:spAutoFit/>
          </a:bodyPr>
          <a:lstStyle/>
          <a:p>
            <a:pPr algn="ctr"/>
            <a:r>
              <a:rPr lang="en-US" sz="5400" dirty="0">
                <a:latin typeface="Arial Narrow" panose="020B0606020202030204" pitchFamily="34" charset="0"/>
                <a:cs typeface="Arial" panose="020B0604020202020204" pitchFamily="34" charset="0"/>
              </a:rPr>
              <a:t>GOD’S</a:t>
            </a:r>
          </a:p>
        </p:txBody>
      </p:sp>
      <p:sp>
        <p:nvSpPr>
          <p:cNvPr id="11" name="TextBox 10"/>
          <p:cNvSpPr txBox="1"/>
          <p:nvPr/>
        </p:nvSpPr>
        <p:spPr>
          <a:xfrm>
            <a:off x="0" y="1033262"/>
            <a:ext cx="2277207" cy="923330"/>
          </a:xfrm>
          <a:prstGeom prst="rect">
            <a:avLst/>
          </a:prstGeom>
          <a:noFill/>
        </p:spPr>
        <p:txBody>
          <a:bodyPr wrap="square" rtlCol="0">
            <a:spAutoFit/>
          </a:bodyPr>
          <a:lstStyle/>
          <a:p>
            <a:pPr algn="ctr"/>
            <a:r>
              <a:rPr lang="en-US" sz="5400" dirty="0">
                <a:solidFill>
                  <a:schemeClr val="tx1">
                    <a:lumMod val="65000"/>
                    <a:lumOff val="35000"/>
                  </a:schemeClr>
                </a:solidFill>
                <a:latin typeface="Arial Narrow" panose="020B0606020202030204" pitchFamily="34" charset="0"/>
              </a:rPr>
              <a:t>WORD</a:t>
            </a:r>
          </a:p>
        </p:txBody>
      </p:sp>
    </p:spTree>
    <p:extLst>
      <p:ext uri="{BB962C8B-B14F-4D97-AF65-F5344CB8AC3E}">
        <p14:creationId xmlns:p14="http://schemas.microsoft.com/office/powerpoint/2010/main" val="1204810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25316" y="386750"/>
            <a:ext cx="5811715" cy="584775"/>
          </a:xfrm>
          <a:prstGeom prst="rect">
            <a:avLst/>
          </a:prstGeom>
          <a:noFill/>
        </p:spPr>
        <p:txBody>
          <a:bodyPr wrap="square" rtlCol="0">
            <a:spAutoFit/>
          </a:bodyPr>
          <a:lstStyle/>
          <a:p>
            <a:r>
              <a:rPr lang="en-US" sz="3200" b="1" dirty="0">
                <a:effectLst>
                  <a:glow rad="101600">
                    <a:schemeClr val="bg1">
                      <a:alpha val="60000"/>
                    </a:schemeClr>
                  </a:glow>
                </a:effectLst>
                <a:latin typeface="Arial Narrow" panose="020B0606020202030204" pitchFamily="34" charset="0"/>
              </a:rPr>
              <a:t>“As you…have received” – Col. 2:6</a:t>
            </a:r>
          </a:p>
        </p:txBody>
      </p:sp>
      <p:sp>
        <p:nvSpPr>
          <p:cNvPr id="5" name="TextBox 4"/>
          <p:cNvSpPr txBox="1"/>
          <p:nvPr/>
        </p:nvSpPr>
        <p:spPr>
          <a:xfrm>
            <a:off x="1354015" y="1305523"/>
            <a:ext cx="3429000" cy="769441"/>
          </a:xfrm>
          <a:prstGeom prst="rect">
            <a:avLst/>
          </a:prstGeom>
          <a:noFill/>
        </p:spPr>
        <p:txBody>
          <a:bodyPr wrap="square" rtlCol="0">
            <a:spAutoFit/>
          </a:bodyPr>
          <a:lstStyle/>
          <a:p>
            <a:pPr algn="ctr"/>
            <a:r>
              <a:rPr lang="en-US" sz="4400" b="1" i="1" spc="300" dirty="0">
                <a:solidFill>
                  <a:srgbClr val="C00000"/>
                </a:solidFill>
                <a:latin typeface="Arial Narrow" panose="020B0606020202030204" pitchFamily="34" charset="0"/>
              </a:rPr>
              <a:t>PARALLEL</a:t>
            </a:r>
          </a:p>
        </p:txBody>
      </p:sp>
      <p:sp>
        <p:nvSpPr>
          <p:cNvPr id="6" name="TextBox 5"/>
          <p:cNvSpPr txBox="1"/>
          <p:nvPr/>
        </p:nvSpPr>
        <p:spPr>
          <a:xfrm>
            <a:off x="325316" y="2354045"/>
            <a:ext cx="6040315" cy="584775"/>
          </a:xfrm>
          <a:prstGeom prst="rect">
            <a:avLst/>
          </a:prstGeom>
          <a:noFill/>
        </p:spPr>
        <p:txBody>
          <a:bodyPr wrap="square" rtlCol="0">
            <a:spAutoFit/>
          </a:bodyPr>
          <a:lstStyle/>
          <a:p>
            <a:r>
              <a:rPr lang="en-US" sz="3200" b="1" dirty="0">
                <a:effectLst>
                  <a:glow rad="101600">
                    <a:schemeClr val="bg1">
                      <a:alpha val="60000"/>
                    </a:schemeClr>
                  </a:glow>
                </a:effectLst>
                <a:latin typeface="Arial Narrow" panose="020B0606020202030204" pitchFamily="34" charset="0"/>
              </a:rPr>
              <a:t>“As you have been taught” – Col. 2:7</a:t>
            </a:r>
          </a:p>
        </p:txBody>
      </p:sp>
      <p:cxnSp>
        <p:nvCxnSpPr>
          <p:cNvPr id="8" name="Straight Connector 7"/>
          <p:cNvCxnSpPr/>
          <p:nvPr/>
        </p:nvCxnSpPr>
        <p:spPr>
          <a:xfrm>
            <a:off x="914400" y="1305523"/>
            <a:ext cx="422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7333" y="2152516"/>
            <a:ext cx="422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419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14300" y="2438119"/>
            <a:ext cx="7798777" cy="707886"/>
          </a:xfrm>
          <a:prstGeom prst="rect">
            <a:avLst/>
          </a:prstGeom>
          <a:noFill/>
        </p:spPr>
        <p:txBody>
          <a:bodyPr wrap="square" rtlCol="0">
            <a:spAutoFit/>
          </a:bodyPr>
          <a:lstStyle/>
          <a:p>
            <a:r>
              <a:rPr lang="en-US" sz="4000" b="1" i="1" cap="small" dirty="0"/>
              <a:t>“Rooted” – Think Taproot</a:t>
            </a:r>
          </a:p>
        </p:txBody>
      </p:sp>
      <p:sp>
        <p:nvSpPr>
          <p:cNvPr id="9" name="TextBox 8"/>
          <p:cNvSpPr txBox="1"/>
          <p:nvPr/>
        </p:nvSpPr>
        <p:spPr>
          <a:xfrm>
            <a:off x="73270" y="3408204"/>
            <a:ext cx="8912468" cy="707886"/>
          </a:xfrm>
          <a:prstGeom prst="rect">
            <a:avLst/>
          </a:prstGeom>
          <a:noFill/>
        </p:spPr>
        <p:txBody>
          <a:bodyPr wrap="square" rtlCol="0">
            <a:spAutoFit/>
          </a:bodyPr>
          <a:lstStyle/>
          <a:p>
            <a:r>
              <a:rPr lang="en-US" sz="4000" b="1" i="1" cap="small" dirty="0"/>
              <a:t>“Built Up” – Erecting a Building</a:t>
            </a:r>
          </a:p>
        </p:txBody>
      </p:sp>
      <p:sp>
        <p:nvSpPr>
          <p:cNvPr id="8" name="TextBox 7"/>
          <p:cNvSpPr txBox="1"/>
          <p:nvPr/>
        </p:nvSpPr>
        <p:spPr>
          <a:xfrm>
            <a:off x="0" y="26376"/>
            <a:ext cx="2268415" cy="584775"/>
          </a:xfrm>
          <a:prstGeom prst="rect">
            <a:avLst/>
          </a:prstGeom>
          <a:noFill/>
        </p:spPr>
        <p:txBody>
          <a:bodyPr wrap="square" rtlCol="0">
            <a:spAutoFit/>
          </a:bodyPr>
          <a:lstStyle/>
          <a:p>
            <a:pPr algn="ctr"/>
            <a:r>
              <a:rPr lang="en-US" sz="3200" dirty="0">
                <a:solidFill>
                  <a:schemeClr val="tx1">
                    <a:lumMod val="65000"/>
                    <a:lumOff val="35000"/>
                  </a:schemeClr>
                </a:solidFill>
                <a:latin typeface="Arial Narrow" panose="020B0606020202030204" pitchFamily="34" charset="0"/>
              </a:rPr>
              <a:t>ABIDING IN</a:t>
            </a:r>
          </a:p>
        </p:txBody>
      </p:sp>
      <p:sp>
        <p:nvSpPr>
          <p:cNvPr id="10" name="TextBox 9"/>
          <p:cNvSpPr txBox="1"/>
          <p:nvPr/>
        </p:nvSpPr>
        <p:spPr>
          <a:xfrm>
            <a:off x="0" y="395648"/>
            <a:ext cx="2277207" cy="923330"/>
          </a:xfrm>
          <a:prstGeom prst="rect">
            <a:avLst/>
          </a:prstGeom>
          <a:noFill/>
        </p:spPr>
        <p:txBody>
          <a:bodyPr wrap="square" rtlCol="0">
            <a:spAutoFit/>
          </a:bodyPr>
          <a:lstStyle/>
          <a:p>
            <a:pPr algn="ctr"/>
            <a:r>
              <a:rPr lang="en-US" sz="5400" dirty="0">
                <a:latin typeface="Arial Narrow" panose="020B0606020202030204" pitchFamily="34" charset="0"/>
                <a:cs typeface="Arial" panose="020B0604020202020204" pitchFamily="34" charset="0"/>
              </a:rPr>
              <a:t>GOD’S</a:t>
            </a:r>
          </a:p>
        </p:txBody>
      </p:sp>
      <p:sp>
        <p:nvSpPr>
          <p:cNvPr id="11" name="TextBox 10"/>
          <p:cNvSpPr txBox="1"/>
          <p:nvPr/>
        </p:nvSpPr>
        <p:spPr>
          <a:xfrm>
            <a:off x="0" y="1033262"/>
            <a:ext cx="2277207" cy="923330"/>
          </a:xfrm>
          <a:prstGeom prst="rect">
            <a:avLst/>
          </a:prstGeom>
          <a:noFill/>
        </p:spPr>
        <p:txBody>
          <a:bodyPr wrap="square" rtlCol="0">
            <a:spAutoFit/>
          </a:bodyPr>
          <a:lstStyle/>
          <a:p>
            <a:pPr algn="ctr"/>
            <a:r>
              <a:rPr lang="en-US" sz="5400" dirty="0">
                <a:solidFill>
                  <a:schemeClr val="tx1">
                    <a:lumMod val="65000"/>
                    <a:lumOff val="35000"/>
                  </a:schemeClr>
                </a:solidFill>
                <a:latin typeface="Arial Narrow" panose="020B0606020202030204" pitchFamily="34" charset="0"/>
              </a:rPr>
              <a:t>WORD</a:t>
            </a:r>
          </a:p>
        </p:txBody>
      </p:sp>
    </p:spTree>
    <p:extLst>
      <p:ext uri="{BB962C8B-B14F-4D97-AF65-F5344CB8AC3E}">
        <p14:creationId xmlns:p14="http://schemas.microsoft.com/office/powerpoint/2010/main" val="374830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0" y="2057408"/>
            <a:ext cx="9144000" cy="3046988"/>
          </a:xfrm>
          <a:prstGeom prst="rect">
            <a:avLst/>
          </a:prstGeom>
          <a:noFill/>
        </p:spPr>
        <p:txBody>
          <a:bodyPr wrap="square" rtlCol="0">
            <a:spAutoFit/>
          </a:bodyPr>
          <a:lstStyle/>
          <a:p>
            <a:pPr algn="ctr"/>
            <a:r>
              <a:rPr lang="en-US" sz="9600" cap="small" dirty="0">
                <a:latin typeface="Arial Narrow" panose="020B0606020202030204" pitchFamily="34" charset="0"/>
              </a:rPr>
              <a:t>Produces Thanksgiving</a:t>
            </a:r>
          </a:p>
        </p:txBody>
      </p:sp>
      <p:sp>
        <p:nvSpPr>
          <p:cNvPr id="8" name="TextBox 7"/>
          <p:cNvSpPr txBox="1"/>
          <p:nvPr/>
        </p:nvSpPr>
        <p:spPr>
          <a:xfrm>
            <a:off x="0" y="5461314"/>
            <a:ext cx="9144000" cy="461665"/>
          </a:xfrm>
          <a:prstGeom prst="rect">
            <a:avLst/>
          </a:prstGeom>
          <a:noFill/>
        </p:spPr>
        <p:txBody>
          <a:bodyPr wrap="square" rtlCol="0">
            <a:spAutoFit/>
          </a:bodyPr>
          <a:lstStyle/>
          <a:p>
            <a:pPr algn="ctr"/>
            <a:r>
              <a:rPr lang="en-US" sz="2400" i="1" spc="300" dirty="0">
                <a:effectLst>
                  <a:glow rad="101600">
                    <a:schemeClr val="bg1">
                      <a:alpha val="60000"/>
                    </a:schemeClr>
                  </a:glow>
                </a:effectLst>
                <a:latin typeface="Arial Narrow" panose="020B0606020202030204" pitchFamily="34" charset="0"/>
              </a:rPr>
              <a:t>“abounding in it with thanksgiving,” </a:t>
            </a:r>
            <a:r>
              <a:rPr lang="en-US" sz="2400" spc="300" dirty="0">
                <a:effectLst>
                  <a:glow rad="101600">
                    <a:schemeClr val="bg1">
                      <a:alpha val="60000"/>
                    </a:schemeClr>
                  </a:glow>
                </a:effectLst>
                <a:latin typeface="Arial Narrow" panose="020B0606020202030204" pitchFamily="34" charset="0"/>
              </a:rPr>
              <a:t>Colossians 2:7</a:t>
            </a:r>
          </a:p>
        </p:txBody>
      </p:sp>
      <p:sp>
        <p:nvSpPr>
          <p:cNvPr id="9" name="TextBox 8"/>
          <p:cNvSpPr txBox="1"/>
          <p:nvPr/>
        </p:nvSpPr>
        <p:spPr>
          <a:xfrm>
            <a:off x="0" y="26376"/>
            <a:ext cx="2268415" cy="584775"/>
          </a:xfrm>
          <a:prstGeom prst="rect">
            <a:avLst/>
          </a:prstGeom>
          <a:noFill/>
        </p:spPr>
        <p:txBody>
          <a:bodyPr wrap="square" rtlCol="0">
            <a:spAutoFit/>
          </a:bodyPr>
          <a:lstStyle/>
          <a:p>
            <a:pPr algn="ctr"/>
            <a:r>
              <a:rPr lang="en-US" sz="3200" dirty="0">
                <a:solidFill>
                  <a:schemeClr val="tx1">
                    <a:lumMod val="65000"/>
                    <a:lumOff val="35000"/>
                  </a:schemeClr>
                </a:solidFill>
                <a:latin typeface="Arial Narrow" panose="020B0606020202030204" pitchFamily="34" charset="0"/>
              </a:rPr>
              <a:t>ABIDING IN</a:t>
            </a:r>
          </a:p>
        </p:txBody>
      </p:sp>
      <p:sp>
        <p:nvSpPr>
          <p:cNvPr id="10" name="TextBox 9"/>
          <p:cNvSpPr txBox="1"/>
          <p:nvPr/>
        </p:nvSpPr>
        <p:spPr>
          <a:xfrm>
            <a:off x="0" y="395648"/>
            <a:ext cx="2277207" cy="923330"/>
          </a:xfrm>
          <a:prstGeom prst="rect">
            <a:avLst/>
          </a:prstGeom>
          <a:noFill/>
        </p:spPr>
        <p:txBody>
          <a:bodyPr wrap="square" rtlCol="0">
            <a:spAutoFit/>
          </a:bodyPr>
          <a:lstStyle/>
          <a:p>
            <a:pPr algn="ctr"/>
            <a:r>
              <a:rPr lang="en-US" sz="5400" dirty="0">
                <a:latin typeface="Arial Narrow" panose="020B0606020202030204" pitchFamily="34" charset="0"/>
                <a:cs typeface="Arial" panose="020B0604020202020204" pitchFamily="34" charset="0"/>
              </a:rPr>
              <a:t>GOD’S</a:t>
            </a:r>
          </a:p>
        </p:txBody>
      </p:sp>
      <p:sp>
        <p:nvSpPr>
          <p:cNvPr id="11" name="TextBox 10"/>
          <p:cNvSpPr txBox="1"/>
          <p:nvPr/>
        </p:nvSpPr>
        <p:spPr>
          <a:xfrm>
            <a:off x="0" y="1033262"/>
            <a:ext cx="2277207" cy="923330"/>
          </a:xfrm>
          <a:prstGeom prst="rect">
            <a:avLst/>
          </a:prstGeom>
          <a:noFill/>
        </p:spPr>
        <p:txBody>
          <a:bodyPr wrap="square" rtlCol="0">
            <a:spAutoFit/>
          </a:bodyPr>
          <a:lstStyle/>
          <a:p>
            <a:pPr algn="ctr"/>
            <a:r>
              <a:rPr lang="en-US" sz="5400" dirty="0">
                <a:solidFill>
                  <a:schemeClr val="tx1">
                    <a:lumMod val="65000"/>
                    <a:lumOff val="35000"/>
                  </a:schemeClr>
                </a:solidFill>
                <a:latin typeface="Arial Narrow" panose="020B0606020202030204" pitchFamily="34" charset="0"/>
              </a:rPr>
              <a:t>WORD</a:t>
            </a:r>
          </a:p>
        </p:txBody>
      </p:sp>
    </p:spTree>
    <p:extLst>
      <p:ext uri="{BB962C8B-B14F-4D97-AF65-F5344CB8AC3E}">
        <p14:creationId xmlns:p14="http://schemas.microsoft.com/office/powerpoint/2010/main" val="4280715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llowing-title-3-still-4x3.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5638800"/>
            <a:ext cx="9144000" cy="523220"/>
          </a:xfrm>
          <a:prstGeom prst="rect">
            <a:avLst/>
          </a:prstGeom>
          <a:noFill/>
        </p:spPr>
        <p:txBody>
          <a:bodyPr wrap="square" rtlCol="0">
            <a:spAutoFit/>
          </a:bodyPr>
          <a:lstStyle/>
          <a:p>
            <a:pPr algn="ctr"/>
            <a:r>
              <a:rPr lang="en-US" sz="2800" cap="small" spc="600" dirty="0">
                <a:solidFill>
                  <a:schemeClr val="bg1">
                    <a:lumMod val="85000"/>
                  </a:schemeClr>
                </a:solidFill>
                <a:latin typeface="Arial Narrow" pitchFamily="34" charset="0"/>
              </a:rPr>
              <a:t>Luke 6:40</a:t>
            </a:r>
          </a:p>
        </p:txBody>
      </p:sp>
      <p:sp>
        <p:nvSpPr>
          <p:cNvPr id="4" name="TextBox 3"/>
          <p:cNvSpPr txBox="1"/>
          <p:nvPr/>
        </p:nvSpPr>
        <p:spPr>
          <a:xfrm>
            <a:off x="4800600" y="1912203"/>
            <a:ext cx="4419600" cy="830997"/>
          </a:xfrm>
          <a:prstGeom prst="rect">
            <a:avLst/>
          </a:prstGeom>
          <a:noFill/>
        </p:spPr>
        <p:txBody>
          <a:bodyPr wrap="square" rtlCol="0">
            <a:spAutoFit/>
          </a:bodyPr>
          <a:lstStyle/>
          <a:p>
            <a:pPr algn="ctr"/>
            <a:r>
              <a:rPr lang="en-US" sz="4800" cap="small" dirty="0">
                <a:latin typeface="Arial Narrow" pitchFamily="34" charset="0"/>
              </a:rPr>
              <a:t>In The Mirror?</a:t>
            </a:r>
          </a:p>
        </p:txBody>
      </p:sp>
      <p:sp>
        <p:nvSpPr>
          <p:cNvPr id="5" name="TextBox 4"/>
          <p:cNvSpPr txBox="1"/>
          <p:nvPr/>
        </p:nvSpPr>
        <p:spPr>
          <a:xfrm>
            <a:off x="381000" y="381000"/>
            <a:ext cx="3581400" cy="830997"/>
          </a:xfrm>
          <a:prstGeom prst="rect">
            <a:avLst/>
          </a:prstGeom>
          <a:noFill/>
        </p:spPr>
        <p:txBody>
          <a:bodyPr wrap="square" rtlCol="0">
            <a:spAutoFit/>
          </a:bodyPr>
          <a:lstStyle/>
          <a:p>
            <a:pPr algn="ctr"/>
            <a:r>
              <a:rPr lang="en-US" sz="4800" cap="small" dirty="0">
                <a:latin typeface="Arial Narrow" pitchFamily="34" charset="0"/>
              </a:rPr>
              <a:t>Do You See A </a:t>
            </a:r>
          </a:p>
        </p:txBody>
      </p:sp>
      <p:sp>
        <p:nvSpPr>
          <p:cNvPr id="6" name="TextBox 5"/>
          <p:cNvSpPr txBox="1"/>
          <p:nvPr/>
        </p:nvSpPr>
        <p:spPr>
          <a:xfrm>
            <a:off x="3962400" y="152400"/>
            <a:ext cx="4953000" cy="2215991"/>
          </a:xfrm>
          <a:prstGeom prst="rect">
            <a:avLst/>
          </a:prstGeom>
          <a:noFill/>
        </p:spPr>
        <p:txBody>
          <a:bodyPr wrap="square" rtlCol="0">
            <a:spAutoFit/>
          </a:bodyPr>
          <a:lstStyle/>
          <a:p>
            <a:r>
              <a:rPr lang="en-US" sz="13800" dirty="0">
                <a:solidFill>
                  <a:srgbClr val="C00000"/>
                </a:solidFill>
                <a:latin typeface="Loki Cola" pitchFamily="2" charset="0"/>
              </a:rPr>
              <a:t>Disciple</a:t>
            </a:r>
          </a:p>
        </p:txBody>
      </p:sp>
    </p:spTree>
    <p:extLst>
      <p:ext uri="{BB962C8B-B14F-4D97-AF65-F5344CB8AC3E}">
        <p14:creationId xmlns:p14="http://schemas.microsoft.com/office/powerpoint/2010/main" val="127431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162910" y="1063881"/>
            <a:ext cx="5917223" cy="2754600"/>
          </a:xfrm>
          <a:prstGeom prst="rect">
            <a:avLst/>
          </a:prstGeom>
          <a:noFill/>
        </p:spPr>
        <p:txBody>
          <a:bodyPr wrap="square" rtlCol="0">
            <a:spAutoFit/>
          </a:bodyPr>
          <a:lstStyle/>
          <a:p>
            <a:r>
              <a:rPr lang="en-US" sz="17300" dirty="0">
                <a:latin typeface="Arial Narrow" panose="020B0606020202030204" pitchFamily="34" charset="0"/>
                <a:cs typeface="Arial" panose="020B0604020202020204" pitchFamily="34" charset="0"/>
              </a:rPr>
              <a:t>GOD’S</a:t>
            </a:r>
          </a:p>
        </p:txBody>
      </p:sp>
      <p:sp>
        <p:nvSpPr>
          <p:cNvPr id="8" name="TextBox 7"/>
          <p:cNvSpPr txBox="1"/>
          <p:nvPr/>
        </p:nvSpPr>
        <p:spPr>
          <a:xfrm>
            <a:off x="2198078" y="3187377"/>
            <a:ext cx="5917224" cy="2754600"/>
          </a:xfrm>
          <a:prstGeom prst="rect">
            <a:avLst/>
          </a:prstGeom>
          <a:noFill/>
        </p:spPr>
        <p:txBody>
          <a:bodyPr wrap="square" rtlCol="0">
            <a:spAutoFit/>
          </a:bodyPr>
          <a:lstStyle/>
          <a:p>
            <a:r>
              <a:rPr lang="en-US" sz="17300" dirty="0">
                <a:solidFill>
                  <a:schemeClr val="tx1">
                    <a:lumMod val="65000"/>
                    <a:lumOff val="35000"/>
                  </a:schemeClr>
                </a:solidFill>
                <a:latin typeface="Arial Narrow" panose="020B0606020202030204" pitchFamily="34" charset="0"/>
              </a:rPr>
              <a:t>WORD</a:t>
            </a:r>
          </a:p>
        </p:txBody>
      </p:sp>
      <p:sp>
        <p:nvSpPr>
          <p:cNvPr id="9" name="TextBox 8"/>
          <p:cNvSpPr txBox="1"/>
          <p:nvPr/>
        </p:nvSpPr>
        <p:spPr>
          <a:xfrm>
            <a:off x="2224454" y="5707491"/>
            <a:ext cx="6040315" cy="461665"/>
          </a:xfrm>
          <a:prstGeom prst="rect">
            <a:avLst/>
          </a:prstGeom>
          <a:noFill/>
        </p:spPr>
        <p:txBody>
          <a:bodyPr wrap="square" rtlCol="0">
            <a:spAutoFit/>
          </a:bodyPr>
          <a:lstStyle/>
          <a:p>
            <a:pPr algn="ctr"/>
            <a:r>
              <a:rPr lang="en-US" sz="2400" spc="600" dirty="0">
                <a:effectLst>
                  <a:glow rad="101600">
                    <a:schemeClr val="bg1">
                      <a:alpha val="60000"/>
                    </a:schemeClr>
                  </a:glow>
                </a:effectLst>
                <a:latin typeface="Arial Narrow" panose="020B0606020202030204" pitchFamily="34" charset="0"/>
              </a:rPr>
              <a:t>Colossians 2:4-7</a:t>
            </a:r>
          </a:p>
        </p:txBody>
      </p:sp>
      <p:sp>
        <p:nvSpPr>
          <p:cNvPr id="10" name="TextBox 9"/>
          <p:cNvSpPr txBox="1"/>
          <p:nvPr/>
        </p:nvSpPr>
        <p:spPr>
          <a:xfrm>
            <a:off x="2198078" y="61557"/>
            <a:ext cx="6040315" cy="1569660"/>
          </a:xfrm>
          <a:prstGeom prst="rect">
            <a:avLst/>
          </a:prstGeom>
          <a:noFill/>
        </p:spPr>
        <p:txBody>
          <a:bodyPr wrap="square" rtlCol="0">
            <a:spAutoFit/>
          </a:bodyPr>
          <a:lstStyle/>
          <a:p>
            <a:pPr algn="ctr"/>
            <a:r>
              <a:rPr lang="en-US" sz="9600" spc="300" dirty="0">
                <a:solidFill>
                  <a:schemeClr val="tx1">
                    <a:lumMod val="65000"/>
                    <a:lumOff val="35000"/>
                  </a:schemeClr>
                </a:solidFill>
                <a:latin typeface="Arial Narrow" panose="020B0606020202030204" pitchFamily="34" charset="0"/>
              </a:rPr>
              <a:t>ABIDING IN</a:t>
            </a:r>
          </a:p>
        </p:txBody>
      </p:sp>
    </p:spTree>
    <p:extLst>
      <p:ext uri="{BB962C8B-B14F-4D97-AF65-F5344CB8AC3E}">
        <p14:creationId xmlns:p14="http://schemas.microsoft.com/office/powerpoint/2010/main" val="336824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llowing-background-still-4x3.jpg"/>
          <p:cNvPicPr>
            <a:picLocks noChangeAspect="1"/>
          </p:cNvPicPr>
          <p:nvPr/>
        </p:nvPicPr>
        <p:blipFill>
          <a:blip r:embed="rId2" cstate="print"/>
          <a:stretch>
            <a:fillRect/>
          </a:stretch>
        </p:blipFill>
        <p:spPr>
          <a:xfrm>
            <a:off x="0" y="0"/>
            <a:ext cx="9144000" cy="6858000"/>
          </a:xfrm>
          <a:prstGeom prst="rect">
            <a:avLst/>
          </a:prstGeom>
        </p:spPr>
      </p:pic>
      <p:sp>
        <p:nvSpPr>
          <p:cNvPr id="4" name="Content Placeholder 3"/>
          <p:cNvSpPr>
            <a:spLocks noGrp="1"/>
          </p:cNvSpPr>
          <p:nvPr>
            <p:ph idx="1"/>
          </p:nvPr>
        </p:nvSpPr>
        <p:spPr>
          <a:xfrm>
            <a:off x="2971800" y="2286000"/>
            <a:ext cx="6096000" cy="3505200"/>
          </a:xfrm>
        </p:spPr>
        <p:txBody>
          <a:bodyPr>
            <a:noAutofit/>
          </a:bodyPr>
          <a:lstStyle/>
          <a:p>
            <a:r>
              <a:rPr lang="en-US" sz="5400" cap="small" dirty="0"/>
              <a:t>Follower</a:t>
            </a:r>
          </a:p>
          <a:p>
            <a:r>
              <a:rPr lang="en-US" sz="5400" cap="small" dirty="0"/>
              <a:t>Student</a:t>
            </a:r>
            <a:endParaRPr lang="en-US" sz="5400" dirty="0"/>
          </a:p>
          <a:p>
            <a:r>
              <a:rPr lang="en-US" sz="5400" cap="small" dirty="0"/>
              <a:t>Learner</a:t>
            </a:r>
            <a:endParaRPr lang="en-US" sz="5400" dirty="0"/>
          </a:p>
          <a:p>
            <a:r>
              <a:rPr lang="en-US" sz="5400" cap="small" dirty="0"/>
              <a:t>Apprentice</a:t>
            </a:r>
            <a:endParaRPr lang="en-US" sz="5400" dirty="0"/>
          </a:p>
        </p:txBody>
      </p:sp>
      <p:sp>
        <p:nvSpPr>
          <p:cNvPr id="5" name="TextBox 4"/>
          <p:cNvSpPr txBox="1"/>
          <p:nvPr/>
        </p:nvSpPr>
        <p:spPr>
          <a:xfrm>
            <a:off x="152400" y="152400"/>
            <a:ext cx="5410200" cy="2215991"/>
          </a:xfrm>
          <a:prstGeom prst="rect">
            <a:avLst/>
          </a:prstGeom>
          <a:noFill/>
        </p:spPr>
        <p:txBody>
          <a:bodyPr wrap="square" rtlCol="0">
            <a:spAutoFit/>
          </a:bodyPr>
          <a:lstStyle/>
          <a:p>
            <a:r>
              <a:rPr lang="en-US" sz="13800" dirty="0">
                <a:solidFill>
                  <a:srgbClr val="C00000"/>
                </a:solidFill>
                <a:latin typeface="Loki Cola" pitchFamily="2" charset="0"/>
              </a:rPr>
              <a:t>Disciple</a:t>
            </a:r>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363291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llowing-background-still-4x3.jpg"/>
          <p:cNvPicPr>
            <a:picLocks noChangeAspect="1"/>
          </p:cNvPicPr>
          <p:nvPr/>
        </p:nvPicPr>
        <p:blipFill>
          <a:blip r:embed="rId2" cstate="print"/>
          <a:stretch>
            <a:fillRect/>
          </a:stretch>
        </p:blipFill>
        <p:spPr>
          <a:xfrm>
            <a:off x="0" y="0"/>
            <a:ext cx="9144000" cy="6858000"/>
          </a:xfrm>
          <a:prstGeom prst="rect">
            <a:avLst/>
          </a:prstGeom>
        </p:spPr>
      </p:pic>
      <p:sp>
        <p:nvSpPr>
          <p:cNvPr id="3" name="Title 2"/>
          <p:cNvSpPr>
            <a:spLocks noGrp="1"/>
          </p:cNvSpPr>
          <p:nvPr>
            <p:ph type="title"/>
          </p:nvPr>
        </p:nvSpPr>
        <p:spPr>
          <a:xfrm>
            <a:off x="1905000" y="1600200"/>
            <a:ext cx="6629400" cy="1143000"/>
          </a:xfrm>
        </p:spPr>
        <p:txBody>
          <a:bodyPr>
            <a:normAutofit/>
          </a:bodyPr>
          <a:lstStyle/>
          <a:p>
            <a:pPr algn="r"/>
            <a:r>
              <a:rPr lang="en-US" sz="4800" dirty="0">
                <a:latin typeface="Arial Narrow" pitchFamily="34" charset="0"/>
              </a:rPr>
              <a:t>On A Mission To Grow</a:t>
            </a:r>
          </a:p>
        </p:txBody>
      </p:sp>
      <p:sp>
        <p:nvSpPr>
          <p:cNvPr id="4" name="Content Placeholder 3"/>
          <p:cNvSpPr>
            <a:spLocks noGrp="1"/>
          </p:cNvSpPr>
          <p:nvPr>
            <p:ph idx="1"/>
          </p:nvPr>
        </p:nvSpPr>
        <p:spPr>
          <a:xfrm>
            <a:off x="2133600" y="3124200"/>
            <a:ext cx="6934200" cy="2438400"/>
          </a:xfrm>
        </p:spPr>
        <p:txBody>
          <a:bodyPr>
            <a:normAutofit/>
          </a:bodyPr>
          <a:lstStyle/>
          <a:p>
            <a:r>
              <a:rPr lang="en-US" b="1" cap="small" dirty="0"/>
              <a:t>Deeper</a:t>
            </a:r>
            <a:r>
              <a:rPr lang="en-US" b="1" dirty="0"/>
              <a:t> in our relationship with God</a:t>
            </a:r>
          </a:p>
          <a:p>
            <a:r>
              <a:rPr lang="en-US" b="1" cap="small" dirty="0"/>
              <a:t>Closer</a:t>
            </a:r>
            <a:r>
              <a:rPr lang="en-US" b="1" dirty="0"/>
              <a:t> in our fellowship as a Church</a:t>
            </a:r>
          </a:p>
          <a:p>
            <a:r>
              <a:rPr lang="en-US" b="1" cap="small" dirty="0"/>
              <a:t>Bolder</a:t>
            </a:r>
            <a:r>
              <a:rPr lang="en-US" b="1" dirty="0"/>
              <a:t> in our proclamation of the Gospel</a:t>
            </a:r>
          </a:p>
        </p:txBody>
      </p:sp>
      <p:sp>
        <p:nvSpPr>
          <p:cNvPr id="5" name="TextBox 4"/>
          <p:cNvSpPr txBox="1"/>
          <p:nvPr/>
        </p:nvSpPr>
        <p:spPr>
          <a:xfrm>
            <a:off x="152400" y="152400"/>
            <a:ext cx="5410200" cy="2215991"/>
          </a:xfrm>
          <a:prstGeom prst="rect">
            <a:avLst/>
          </a:prstGeom>
          <a:noFill/>
        </p:spPr>
        <p:txBody>
          <a:bodyPr wrap="square" rtlCol="0">
            <a:spAutoFit/>
          </a:bodyPr>
          <a:lstStyle/>
          <a:p>
            <a:r>
              <a:rPr lang="en-US" sz="13800" dirty="0">
                <a:solidFill>
                  <a:srgbClr val="C00000"/>
                </a:solidFill>
                <a:latin typeface="Loki Cola" pitchFamily="2" charset="0"/>
              </a:rPr>
              <a:t>Disciples</a:t>
            </a:r>
          </a:p>
        </p:txBody>
      </p:sp>
    </p:spTree>
    <p:extLst>
      <p:ext uri="{BB962C8B-B14F-4D97-AF65-F5344CB8AC3E}">
        <p14:creationId xmlns:p14="http://schemas.microsoft.com/office/powerpoint/2010/main" val="332600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091" t="12549" r="12420" b="11961"/>
          <a:stretch/>
        </p:blipFill>
        <p:spPr>
          <a:xfrm>
            <a:off x="1327638" y="203948"/>
            <a:ext cx="6416660" cy="6416659"/>
          </a:xfrm>
          <a:prstGeom prst="rect">
            <a:avLst/>
          </a:prstGeom>
        </p:spPr>
      </p:pic>
    </p:spTree>
    <p:extLst>
      <p:ext uri="{BB962C8B-B14F-4D97-AF65-F5344CB8AC3E}">
        <p14:creationId xmlns:p14="http://schemas.microsoft.com/office/powerpoint/2010/main" val="3461488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215662" y="246188"/>
            <a:ext cx="6031523" cy="1200329"/>
          </a:xfrm>
          <a:prstGeom prst="rect">
            <a:avLst/>
          </a:prstGeom>
          <a:noFill/>
        </p:spPr>
        <p:txBody>
          <a:bodyPr wrap="square" rtlCol="0">
            <a:spAutoFit/>
          </a:bodyPr>
          <a:lstStyle/>
          <a:p>
            <a:pPr algn="ctr"/>
            <a:r>
              <a:rPr lang="en-US" sz="3600" dirty="0">
                <a:effectLst>
                  <a:glow rad="101600">
                    <a:schemeClr val="bg1">
                      <a:alpha val="60000"/>
                    </a:schemeClr>
                  </a:glow>
                </a:effectLst>
                <a:latin typeface="Arial Narrow" panose="020B0606020202030204" pitchFamily="34" charset="0"/>
              </a:rPr>
              <a:t>“If you abide in my word, you are my disciples indeed,” John 8:31</a:t>
            </a:r>
          </a:p>
        </p:txBody>
      </p:sp>
      <p:sp>
        <p:nvSpPr>
          <p:cNvPr id="6" name="TextBox 5"/>
          <p:cNvSpPr txBox="1"/>
          <p:nvPr/>
        </p:nvSpPr>
        <p:spPr>
          <a:xfrm>
            <a:off x="2215662" y="2092569"/>
            <a:ext cx="6031523" cy="1200329"/>
          </a:xfrm>
          <a:prstGeom prst="rect">
            <a:avLst/>
          </a:prstGeom>
          <a:noFill/>
        </p:spPr>
        <p:txBody>
          <a:bodyPr wrap="square" rtlCol="0">
            <a:spAutoFit/>
          </a:bodyPr>
          <a:lstStyle/>
          <a:p>
            <a:pPr algn="ctr"/>
            <a:r>
              <a:rPr lang="en-US" sz="3600" dirty="0">
                <a:effectLst>
                  <a:glow rad="101600">
                    <a:schemeClr val="bg1">
                      <a:alpha val="60000"/>
                    </a:schemeClr>
                  </a:glow>
                </a:effectLst>
                <a:latin typeface="Arial Narrow" panose="020B0606020202030204" pitchFamily="34" charset="0"/>
              </a:rPr>
              <a:t>“But I do know Him and keep His Word,” John 8:55</a:t>
            </a:r>
          </a:p>
        </p:txBody>
      </p:sp>
      <p:sp>
        <p:nvSpPr>
          <p:cNvPr id="7" name="TextBox 6"/>
          <p:cNvSpPr txBox="1"/>
          <p:nvPr/>
        </p:nvSpPr>
        <p:spPr>
          <a:xfrm>
            <a:off x="2215662" y="4079635"/>
            <a:ext cx="6031523" cy="2308324"/>
          </a:xfrm>
          <a:prstGeom prst="rect">
            <a:avLst/>
          </a:prstGeom>
          <a:noFill/>
        </p:spPr>
        <p:txBody>
          <a:bodyPr wrap="square" rtlCol="0">
            <a:spAutoFit/>
          </a:bodyPr>
          <a:lstStyle/>
          <a:p>
            <a:pPr algn="ctr"/>
            <a:r>
              <a:rPr lang="en-US" sz="3600" dirty="0">
                <a:effectLst>
                  <a:glow rad="101600">
                    <a:schemeClr val="bg1">
                      <a:alpha val="60000"/>
                    </a:schemeClr>
                  </a:glow>
                </a:effectLst>
                <a:latin typeface="Arial Narrow" panose="020B0606020202030204" pitchFamily="34" charset="0"/>
              </a:rPr>
              <a:t>“A Disciple is not above his teacher, but everyone when he is fully trained will be like his teacher,” Luke 6:40</a:t>
            </a:r>
          </a:p>
        </p:txBody>
      </p:sp>
    </p:spTree>
    <p:extLst>
      <p:ext uri="{BB962C8B-B14F-4D97-AF65-F5344CB8AC3E}">
        <p14:creationId xmlns:p14="http://schemas.microsoft.com/office/powerpoint/2010/main" val="303472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198078" y="61557"/>
            <a:ext cx="6040315" cy="1569660"/>
          </a:xfrm>
          <a:prstGeom prst="rect">
            <a:avLst/>
          </a:prstGeom>
          <a:noFill/>
        </p:spPr>
        <p:txBody>
          <a:bodyPr wrap="square" rtlCol="0">
            <a:spAutoFit/>
          </a:bodyPr>
          <a:lstStyle/>
          <a:p>
            <a:pPr algn="ctr"/>
            <a:r>
              <a:rPr lang="en-US" sz="9600" spc="300" dirty="0">
                <a:solidFill>
                  <a:schemeClr val="tx1">
                    <a:lumMod val="65000"/>
                    <a:lumOff val="35000"/>
                  </a:schemeClr>
                </a:solidFill>
                <a:latin typeface="Arial Narrow" panose="020B0606020202030204" pitchFamily="34" charset="0"/>
              </a:rPr>
              <a:t>ABIDING IN</a:t>
            </a:r>
          </a:p>
        </p:txBody>
      </p:sp>
      <p:sp>
        <p:nvSpPr>
          <p:cNvPr id="7" name="TextBox 6"/>
          <p:cNvSpPr txBox="1"/>
          <p:nvPr/>
        </p:nvSpPr>
        <p:spPr>
          <a:xfrm>
            <a:off x="2162910" y="1063881"/>
            <a:ext cx="5917223" cy="2754600"/>
          </a:xfrm>
          <a:prstGeom prst="rect">
            <a:avLst/>
          </a:prstGeom>
          <a:noFill/>
        </p:spPr>
        <p:txBody>
          <a:bodyPr wrap="square" rtlCol="0">
            <a:spAutoFit/>
          </a:bodyPr>
          <a:lstStyle/>
          <a:p>
            <a:r>
              <a:rPr lang="en-US" sz="17300" dirty="0">
                <a:latin typeface="Arial Narrow" panose="020B0606020202030204" pitchFamily="34" charset="0"/>
                <a:cs typeface="Arial" panose="020B0604020202020204" pitchFamily="34" charset="0"/>
              </a:rPr>
              <a:t>GOD’S</a:t>
            </a:r>
          </a:p>
        </p:txBody>
      </p:sp>
      <p:sp>
        <p:nvSpPr>
          <p:cNvPr id="8" name="TextBox 7"/>
          <p:cNvSpPr txBox="1"/>
          <p:nvPr/>
        </p:nvSpPr>
        <p:spPr>
          <a:xfrm>
            <a:off x="2198078" y="3187377"/>
            <a:ext cx="5917224" cy="2754600"/>
          </a:xfrm>
          <a:prstGeom prst="rect">
            <a:avLst/>
          </a:prstGeom>
          <a:noFill/>
        </p:spPr>
        <p:txBody>
          <a:bodyPr wrap="square" rtlCol="0">
            <a:spAutoFit/>
          </a:bodyPr>
          <a:lstStyle/>
          <a:p>
            <a:r>
              <a:rPr lang="en-US" sz="17300" dirty="0">
                <a:solidFill>
                  <a:schemeClr val="tx1">
                    <a:lumMod val="65000"/>
                    <a:lumOff val="35000"/>
                  </a:schemeClr>
                </a:solidFill>
                <a:latin typeface="Arial Narrow" panose="020B0606020202030204" pitchFamily="34" charset="0"/>
              </a:rPr>
              <a:t>WORD</a:t>
            </a:r>
          </a:p>
        </p:txBody>
      </p:sp>
      <p:sp>
        <p:nvSpPr>
          <p:cNvPr id="9" name="TextBox 8"/>
          <p:cNvSpPr txBox="1"/>
          <p:nvPr/>
        </p:nvSpPr>
        <p:spPr>
          <a:xfrm>
            <a:off x="2224454" y="5707491"/>
            <a:ext cx="6040315" cy="461665"/>
          </a:xfrm>
          <a:prstGeom prst="rect">
            <a:avLst/>
          </a:prstGeom>
          <a:noFill/>
        </p:spPr>
        <p:txBody>
          <a:bodyPr wrap="square" rtlCol="0">
            <a:spAutoFit/>
          </a:bodyPr>
          <a:lstStyle/>
          <a:p>
            <a:pPr algn="ctr"/>
            <a:r>
              <a:rPr lang="en-US" sz="2400" spc="600" dirty="0">
                <a:effectLst>
                  <a:glow rad="101600">
                    <a:schemeClr val="bg1">
                      <a:alpha val="60000"/>
                    </a:schemeClr>
                  </a:glow>
                </a:effectLst>
                <a:latin typeface="Arial Narrow" panose="020B0606020202030204" pitchFamily="34" charset="0"/>
              </a:rPr>
              <a:t>Colossians 2:4-7</a:t>
            </a:r>
          </a:p>
        </p:txBody>
      </p:sp>
    </p:spTree>
    <p:extLst>
      <p:ext uri="{BB962C8B-B14F-4D97-AF65-F5344CB8AC3E}">
        <p14:creationId xmlns:p14="http://schemas.microsoft.com/office/powerpoint/2010/main" val="4274201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7592" y="-24982"/>
            <a:ext cx="7297614" cy="6891356"/>
          </a:xfrm>
          <a:prstGeom prst="rect">
            <a:avLst/>
          </a:prstGeom>
        </p:spPr>
      </p:pic>
      <p:sp>
        <p:nvSpPr>
          <p:cNvPr id="3" name="Oval 2"/>
          <p:cNvSpPr/>
          <p:nvPr/>
        </p:nvSpPr>
        <p:spPr>
          <a:xfrm>
            <a:off x="6145823" y="3982915"/>
            <a:ext cx="2013439" cy="60667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8912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1135</TotalTime>
  <Words>905</Words>
  <Application>Microsoft Office PowerPoint</Application>
  <PresentationFormat>On-screen Show (4:3)</PresentationFormat>
  <Paragraphs>133</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Narrow</vt:lpstr>
      <vt:lpstr>Calibri</vt:lpstr>
      <vt:lpstr>Calibri Light</vt:lpstr>
      <vt:lpstr>Loki Cola</vt:lpstr>
      <vt:lpstr>Stencil</vt:lpstr>
      <vt:lpstr>Times New Roman</vt:lpstr>
      <vt:lpstr>Wingdings</vt:lpstr>
      <vt:lpstr>Office Theme</vt:lpstr>
      <vt:lpstr>PowerPoint Presentation</vt:lpstr>
      <vt:lpstr>PowerPoint Presentation</vt:lpstr>
      <vt:lpstr>PowerPoint Presentation</vt:lpstr>
      <vt:lpstr>PowerPoint Presentation</vt:lpstr>
      <vt:lpstr>On A Mission To Grow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WARNINGS  in Colossians 2</vt:lpstr>
      <vt:lpstr>PowerPoint Presentation</vt:lpstr>
      <vt:lpstr>WARNINGS  in Colossians 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Andrew</cp:lastModifiedBy>
  <cp:revision>49</cp:revision>
  <dcterms:created xsi:type="dcterms:W3CDTF">2017-03-10T18:56:06Z</dcterms:created>
  <dcterms:modified xsi:type="dcterms:W3CDTF">2017-04-07T20:56:38Z</dcterms:modified>
</cp:coreProperties>
</file>