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8" r:id="rId12"/>
    <p:sldId id="269" r:id="rId13"/>
    <p:sldId id="270" r:id="rId14"/>
    <p:sldId id="271" r:id="rId15"/>
    <p:sldId id="272" r:id="rId16"/>
    <p:sldId id="258" r:id="rId17"/>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47" d="100"/>
          <a:sy n="147" d="100"/>
        </p:scale>
        <p:origin x="-594" y="-96"/>
      </p:cViewPr>
      <p:guideLst>
        <p:guide orient="horz" pos="162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66B1764-611A-4518-9B89-DE722647DC96}"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B1764-611A-4518-9B89-DE722647DC96}"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B1764-611A-4518-9B89-DE722647DC96}"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66B1764-611A-4518-9B89-DE722647DC96}"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66B1764-611A-4518-9B89-DE722647DC96}" type="datetimeFigureOut">
              <a:rPr lang="en-US" smtClean="0"/>
              <a:pPr/>
              <a:t>4/7/2019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66B1764-611A-4518-9B89-DE722647DC96}"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66B1764-611A-4518-9B89-DE722647DC96}" type="datetimeFigureOut">
              <a:rPr lang="en-US" smtClean="0"/>
              <a:pPr/>
              <a:t>4/7/2019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66B1764-611A-4518-9B89-DE722647DC96}" type="datetimeFigureOut">
              <a:rPr lang="en-US" smtClean="0"/>
              <a:pPr/>
              <a:t>4/7/2019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66B1764-611A-4518-9B89-DE722647DC96}" type="datetimeFigureOut">
              <a:rPr lang="en-US" smtClean="0"/>
              <a:pPr/>
              <a:t>4/7/2019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B1764-611A-4518-9B89-DE722647DC96}"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66B1764-611A-4518-9B89-DE722647DC96}" type="datetimeFigureOut">
              <a:rPr lang="en-US" smtClean="0"/>
              <a:pPr/>
              <a:t>4/7/2019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CAE1180-DF8D-488E-8814-41EDFFF03501}"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8"/>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D66B1764-611A-4518-9B89-DE722647DC96}" type="datetimeFigureOut">
              <a:rPr lang="en-US" smtClean="0"/>
              <a:pPr/>
              <a:t>4/7/2019</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9CAE1180-DF8D-488E-8814-41EDFFF03501}"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Wisdom of the Kingdom</a:t>
            </a:r>
            <a:endParaRPr lang="en-US" dirty="0"/>
          </a:p>
        </p:txBody>
      </p:sp>
      <p:sp>
        <p:nvSpPr>
          <p:cNvPr id="3" name="Subtitle 2"/>
          <p:cNvSpPr>
            <a:spLocks noGrp="1"/>
          </p:cNvSpPr>
          <p:nvPr>
            <p:ph type="subTitle" idx="1"/>
          </p:nvPr>
        </p:nvSpPr>
        <p:spPr>
          <a:xfrm>
            <a:off x="1143000" y="2914650"/>
            <a:ext cx="6858000" cy="1314450"/>
          </a:xfrm>
        </p:spPr>
        <p:txBody>
          <a:bodyPr/>
          <a:lstStyle/>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Galatians 5:22-25</a:t>
            </a:r>
            <a:endParaRPr lang="en-US" dirty="0"/>
          </a:p>
        </p:txBody>
      </p:sp>
      <p:sp>
        <p:nvSpPr>
          <p:cNvPr id="3" name="Content Placeholder 2"/>
          <p:cNvSpPr>
            <a:spLocks noGrp="1"/>
          </p:cNvSpPr>
          <p:nvPr>
            <p:ph idx="1"/>
          </p:nvPr>
        </p:nvSpPr>
        <p:spPr/>
        <p:txBody>
          <a:bodyPr>
            <a:normAutofit lnSpcReduction="10000"/>
          </a:bodyPr>
          <a:lstStyle/>
          <a:p>
            <a:pPr>
              <a:buNone/>
            </a:pPr>
            <a:r>
              <a:rPr lang="en-US" dirty="0" smtClean="0"/>
              <a:t>But the fruit of the Spirit is love, joy, peace, patience, kindness, goodness, faithfulness, gentleness, self-control; against such things there is no law. And those who belong to Christ Jesus have crucified the flesh with its passions and desires. If we live by the Spirit, let us also keep in step with the Spirit.</a:t>
            </a:r>
          </a:p>
          <a:p>
            <a:endParaRPr lang="en-US" dirty="0"/>
          </a:p>
        </p:txBody>
      </p:sp>
    </p:spTree>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Deuteronomy 30:15-20</a:t>
            </a:r>
            <a:endParaRPr lang="en-US" dirty="0"/>
          </a:p>
        </p:txBody>
      </p:sp>
      <p:sp>
        <p:nvSpPr>
          <p:cNvPr id="3" name="Content Placeholder 2"/>
          <p:cNvSpPr>
            <a:spLocks noGrp="1"/>
          </p:cNvSpPr>
          <p:nvPr>
            <p:ph idx="1"/>
          </p:nvPr>
        </p:nvSpPr>
        <p:spPr>
          <a:xfrm>
            <a:off x="228600" y="1200150"/>
            <a:ext cx="8686800" cy="3714750"/>
          </a:xfrm>
        </p:spPr>
        <p:txBody>
          <a:bodyPr>
            <a:normAutofit fontScale="55000" lnSpcReduction="20000"/>
          </a:bodyPr>
          <a:lstStyle/>
          <a:p>
            <a:pPr>
              <a:buNone/>
            </a:pPr>
            <a:r>
              <a:rPr lang="en-US" dirty="0" smtClean="0"/>
              <a:t>See, I have set before you today life and good, death and evil. If you obey the commandments of the LORD your God that I command you today, by loving the LORD your God, by walking in his ways, and by keeping his commandments and his statutes and his rules, then you shall live and multiply, and the LORD your God will bless you in the land that you are entering to take possession of it. But if your heart turns away, and you will not hear, but are drawn away to worship other gods and serve them, I declare to you today, that you shall surely perish. You shall not live long in the land that you are going over the Jordan to enter and possess. </a:t>
            </a:r>
          </a:p>
          <a:p>
            <a:pPr>
              <a:buNone/>
            </a:pPr>
            <a:r>
              <a:rPr lang="en-US" dirty="0" smtClean="0"/>
              <a:t>I call heaven and earth to witness against you today, that I have set before you life and death, blessing and curse. Therefore choose life, that you and your offspring may live, loving the LORD your God, obeying his voice and holding fast to him, for he is your life and length of days, that you may dwell in the land that the LORD swore to your fathers, to Abraham, to Isaac, and to Jacob, to give them." </a:t>
            </a:r>
            <a:endParaRPr lang="en-US" dirty="0"/>
          </a:p>
        </p:txBody>
      </p:sp>
    </p:spTree>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Houses</a:t>
            </a:r>
            <a:endParaRPr lang="en-US" dirty="0"/>
          </a:p>
        </p:txBody>
      </p:sp>
      <p:sp>
        <p:nvSpPr>
          <p:cNvPr id="3" name="Content Placeholder 2"/>
          <p:cNvSpPr>
            <a:spLocks noGrp="1"/>
          </p:cNvSpPr>
          <p:nvPr>
            <p:ph idx="1"/>
          </p:nvPr>
        </p:nvSpPr>
        <p:spPr>
          <a:xfrm>
            <a:off x="457200" y="1200150"/>
            <a:ext cx="8229600" cy="3771900"/>
          </a:xfrm>
        </p:spPr>
        <p:txBody>
          <a:bodyPr>
            <a:normAutofit fontScale="77500" lnSpcReduction="20000"/>
          </a:bodyPr>
          <a:lstStyle/>
          <a:p>
            <a:pPr algn="ctr">
              <a:buNone/>
            </a:pPr>
            <a:r>
              <a:rPr lang="en-US" dirty="0" smtClean="0"/>
              <a:t>Matthew 7:24-27</a:t>
            </a:r>
          </a:p>
          <a:p>
            <a:endParaRPr lang="en-US" dirty="0" smtClean="0"/>
          </a:p>
          <a:p>
            <a:pPr>
              <a:buNone/>
            </a:pPr>
            <a:r>
              <a:rPr lang="en-US" dirty="0" smtClean="0"/>
              <a:t>Everyone then who hears these words of mine and does them will be like a wise man who built his house on the rock. And the rain fell, and the floods came, and the winds blew and beat on that house, but it did not fall, because it had been founded on the rock. And everyone who hears these words of mine and does not do them will be like a foolish man who built his house on the sand. And the rain fell, and the floods came, and the winds blew and beat against that house, and it fell, and great was the fall of it.</a:t>
            </a:r>
          </a:p>
          <a:p>
            <a:endParaRPr lang="en-US" dirty="0"/>
          </a:p>
        </p:txBody>
      </p:sp>
    </p:spTree>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Ezekiel 13:9-16</a:t>
            </a:r>
            <a:endParaRPr lang="en-US" dirty="0"/>
          </a:p>
        </p:txBody>
      </p:sp>
      <p:sp>
        <p:nvSpPr>
          <p:cNvPr id="3" name="Content Placeholder 2"/>
          <p:cNvSpPr>
            <a:spLocks noGrp="1"/>
          </p:cNvSpPr>
          <p:nvPr>
            <p:ph idx="1"/>
          </p:nvPr>
        </p:nvSpPr>
        <p:spPr>
          <a:xfrm>
            <a:off x="228600" y="1028700"/>
            <a:ext cx="8686800" cy="4000500"/>
          </a:xfrm>
        </p:spPr>
        <p:txBody>
          <a:bodyPr>
            <a:normAutofit fontScale="47500" lnSpcReduction="20000"/>
          </a:bodyPr>
          <a:lstStyle/>
          <a:p>
            <a:pPr>
              <a:buNone/>
            </a:pPr>
            <a:r>
              <a:rPr lang="en-US" dirty="0" smtClean="0"/>
              <a:t>My hand will be against the prophets who see false visions and who give lying divinations. They shall not be in the council of my people, nor be enrolled in the register of the house of Israel, nor shall they enter the land of Israel. And you shall know that I am the Lord GOD. Precisely because they have misled my people, saying, 'Peace,' when there is no peace, and because, when the people build a wall, these prophets smear it with whitewash,  say to those who smear it with whitewash that it shall fall! There will be a deluge of rain, and you, O great hailstones, will fall, and a stormy wind break out. And when the wall falls, will it not be said to you, 'Where is the coating with which you smeared it?' </a:t>
            </a:r>
          </a:p>
          <a:p>
            <a:pPr>
              <a:buNone/>
            </a:pPr>
            <a:r>
              <a:rPr lang="en-US" dirty="0" smtClean="0"/>
              <a:t>Therefore thus says the Lord GOD: I will make a stormy wind break out in my wrath, and there shall be a deluge of rain in my anger, and great hailstones in wrath to make a full end. And I will break down the wall that you have smeared with whitewash, and bring it down to the ground, so that its foundation will be laid bare. When it falls, you shall perish in the midst of it, and you shall know that I am the LORD. Thus will I spend my wrath upon the wall and upon those who have smeared it with whitewash, and I will say to you, The wall is no more, nor those who smeared it, the prophets of Israel who prophesied concerning Jerusalem and saw visions of peace for her, when there was no peace, declares the Lord GOD. </a:t>
            </a:r>
            <a:endParaRPr lang="en-US" dirty="0"/>
          </a:p>
        </p:txBody>
      </p:sp>
    </p:spTree>
  </p:cSld>
  <p:clrMapOvr>
    <a:masterClrMapping/>
  </p:clrMapOvr>
  <p:transition>
    <p:fad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Isaiah 28:15-18</a:t>
            </a:r>
            <a:endParaRPr lang="en-US" dirty="0"/>
          </a:p>
        </p:txBody>
      </p:sp>
      <p:sp>
        <p:nvSpPr>
          <p:cNvPr id="3" name="Content Placeholder 2"/>
          <p:cNvSpPr>
            <a:spLocks noGrp="1"/>
          </p:cNvSpPr>
          <p:nvPr>
            <p:ph idx="1"/>
          </p:nvPr>
        </p:nvSpPr>
        <p:spPr>
          <a:xfrm>
            <a:off x="457200" y="1200150"/>
            <a:ext cx="8229600" cy="3714750"/>
          </a:xfrm>
        </p:spPr>
        <p:txBody>
          <a:bodyPr>
            <a:normAutofit fontScale="70000" lnSpcReduction="20000"/>
          </a:bodyPr>
          <a:lstStyle/>
          <a:p>
            <a:pPr>
              <a:buNone/>
            </a:pPr>
            <a:r>
              <a:rPr lang="en-US" dirty="0" smtClean="0"/>
              <a:t>Because you have said, "We have made a covenant with death, and with </a:t>
            </a:r>
            <a:r>
              <a:rPr lang="en-US" dirty="0" err="1" smtClean="0"/>
              <a:t>Sheol</a:t>
            </a:r>
            <a:r>
              <a:rPr lang="en-US" dirty="0" smtClean="0"/>
              <a:t> we have an agreement, when the overwhelming whip passes through it will not come to us, for we have made lies our refuge, and in falsehood we have taken shelter"; therefore thus says the Lord GOD, "Behold, I am the one who has laid as a foundation in Zion, a stone, a tested stone, a precious cornerstone, of a sure foundation: 'Whoever believes will not be in haste.' And I will make justice the line, and righteousness the plumb line; and hail will sweep away the refuge of lies, and waters will overwhelm the shelter." Then your covenant with death will be annulled, and your agreement with </a:t>
            </a:r>
            <a:r>
              <a:rPr lang="en-US" dirty="0" err="1" smtClean="0"/>
              <a:t>Sheol</a:t>
            </a:r>
            <a:r>
              <a:rPr lang="en-US" dirty="0" smtClean="0"/>
              <a:t> will not stand; when the overwhelming scourge passes through, you will be beaten down by it. </a:t>
            </a:r>
            <a:endParaRPr lang="en-US" dirty="0"/>
          </a:p>
        </p:txBody>
      </p:sp>
    </p:spTree>
  </p:cSld>
  <p:clrMapOvr>
    <a:masterClrMapping/>
  </p:clrMapOvr>
  <p:transition>
    <p:fad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7:28-29</a:t>
            </a:r>
            <a:endParaRPr lang="en-US" dirty="0"/>
          </a:p>
        </p:txBody>
      </p:sp>
      <p:sp>
        <p:nvSpPr>
          <p:cNvPr id="3" name="Content Placeholder 2"/>
          <p:cNvSpPr>
            <a:spLocks noGrp="1"/>
          </p:cNvSpPr>
          <p:nvPr>
            <p:ph idx="1"/>
          </p:nvPr>
        </p:nvSpPr>
        <p:spPr/>
        <p:txBody>
          <a:bodyPr/>
          <a:lstStyle/>
          <a:p>
            <a:pPr>
              <a:buNone/>
            </a:pPr>
            <a:r>
              <a:rPr lang="en-US" dirty="0" smtClean="0"/>
              <a:t>And when Jesus finished these sayings, the crowds were astonished at his teaching</a:t>
            </a:r>
            <a:r>
              <a:rPr lang="en-US" smtClean="0"/>
              <a:t>, for </a:t>
            </a:r>
            <a:r>
              <a:rPr lang="en-US" dirty="0" smtClean="0"/>
              <a:t>he was teaching them as one who had authority, and not as their scribes. </a:t>
            </a:r>
          </a:p>
          <a:p>
            <a:endParaRPr lang="en-US" dirty="0"/>
          </a:p>
        </p:txBody>
      </p:sp>
    </p:spTree>
  </p:cSld>
  <p:clrMapOvr>
    <a:masterClrMapping/>
  </p:clrMapOvr>
  <p:transition>
    <p:fad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The Wisdom of the Kingdom</a:t>
            </a:r>
            <a:endParaRPr lang="en-US" dirty="0"/>
          </a:p>
        </p:txBody>
      </p:sp>
      <p:sp>
        <p:nvSpPr>
          <p:cNvPr id="3" name="Subtitle 2"/>
          <p:cNvSpPr>
            <a:spLocks noGrp="1"/>
          </p:cNvSpPr>
          <p:nvPr>
            <p:ph type="subTitle" idx="1"/>
          </p:nvPr>
        </p:nvSpPr>
        <p:spPr>
          <a:xfrm>
            <a:off x="1143000" y="2914650"/>
            <a:ext cx="6858000" cy="1314450"/>
          </a:xfrm>
        </p:spPr>
        <p:txBody>
          <a:bodyPr/>
          <a:lstStyle/>
          <a:p>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Psalm 1</a:t>
            </a:r>
            <a:endParaRPr lang="en-US" dirty="0"/>
          </a:p>
        </p:txBody>
      </p:sp>
      <p:sp>
        <p:nvSpPr>
          <p:cNvPr id="3" name="Content Placeholder 2"/>
          <p:cNvSpPr>
            <a:spLocks noGrp="1"/>
          </p:cNvSpPr>
          <p:nvPr>
            <p:ph idx="1"/>
          </p:nvPr>
        </p:nvSpPr>
        <p:spPr>
          <a:xfrm>
            <a:off x="457200" y="1200150"/>
            <a:ext cx="8229600" cy="3714750"/>
          </a:xfrm>
        </p:spPr>
        <p:txBody>
          <a:bodyPr>
            <a:normAutofit fontScale="70000" lnSpcReduction="20000"/>
          </a:bodyPr>
          <a:lstStyle/>
          <a:p>
            <a:pPr>
              <a:buNone/>
            </a:pPr>
            <a:r>
              <a:rPr lang="en-US" dirty="0" smtClean="0"/>
              <a:t>Blessed is the man who walks not in the counsel of the wicked, nor stands in the way of sinners, nor sits in the seat of scoffers; but his delight is in the law of the LORD, and on his law he meditates day and night. </a:t>
            </a:r>
          </a:p>
          <a:p>
            <a:pPr>
              <a:buNone/>
            </a:pPr>
            <a:r>
              <a:rPr lang="en-US" dirty="0" smtClean="0"/>
              <a:t>He is like a tree planted by streams of water that yields its fruit in its season, and its leaf does not wither. In all that he does, he prospers. The wicked are not so, but are like chaff that the wind drives away. </a:t>
            </a:r>
          </a:p>
          <a:p>
            <a:pPr>
              <a:buNone/>
            </a:pPr>
            <a:r>
              <a:rPr lang="en-US" dirty="0" smtClean="0"/>
              <a:t>Therefore the wicked will not stand in the judgment, nor sinners in the congregation of the righteous; for the LORD knows the way of the righteous, but the way of the wicked will perish. </a:t>
            </a:r>
            <a:endParaRPr lang="en-US" dirty="0"/>
          </a:p>
        </p:txBody>
      </p:sp>
    </p:spTree>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Woman Wisdom</a:t>
            </a:r>
            <a:endParaRPr lang="en-US" dirty="0"/>
          </a:p>
        </p:txBody>
      </p:sp>
      <p:sp>
        <p:nvSpPr>
          <p:cNvPr id="3" name="Content Placeholder 2"/>
          <p:cNvSpPr>
            <a:spLocks noGrp="1"/>
          </p:cNvSpPr>
          <p:nvPr>
            <p:ph idx="1"/>
          </p:nvPr>
        </p:nvSpPr>
        <p:spPr>
          <a:xfrm>
            <a:off x="457200" y="1200150"/>
            <a:ext cx="8229600" cy="3714750"/>
          </a:xfrm>
        </p:spPr>
        <p:txBody>
          <a:bodyPr>
            <a:normAutofit fontScale="85000" lnSpcReduction="20000"/>
          </a:bodyPr>
          <a:lstStyle/>
          <a:p>
            <a:pPr algn="ctr">
              <a:buNone/>
            </a:pPr>
            <a:r>
              <a:rPr lang="en-US" dirty="0" smtClean="0"/>
              <a:t>Proverbs 9:1-6</a:t>
            </a:r>
          </a:p>
          <a:p>
            <a:endParaRPr lang="en-US" dirty="0" smtClean="0"/>
          </a:p>
          <a:p>
            <a:pPr>
              <a:buNone/>
            </a:pPr>
            <a:r>
              <a:rPr lang="en-US" dirty="0" smtClean="0"/>
              <a:t>Wisdom has built her house; she has hewn her seven pillars. She has slaughtered her beasts; she has mixed her wine; she has also set her table. She has sent out her young women to call from the highest places in the town, "Whoever is simple, let him turn in here!" To him who lacks sense she says, "Come, eat of my bread and drink of the wine I have mixed. Leave your simple ways, and live, and walk in the way of insight."</a:t>
            </a:r>
            <a:endParaRPr lang="en-US" dirty="0"/>
          </a:p>
        </p:txBody>
      </p:sp>
    </p:spTree>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Woman Folly</a:t>
            </a:r>
            <a:endParaRPr lang="en-US" dirty="0"/>
          </a:p>
        </p:txBody>
      </p:sp>
      <p:sp>
        <p:nvSpPr>
          <p:cNvPr id="3" name="Content Placeholder 2"/>
          <p:cNvSpPr>
            <a:spLocks noGrp="1"/>
          </p:cNvSpPr>
          <p:nvPr>
            <p:ph idx="1"/>
          </p:nvPr>
        </p:nvSpPr>
        <p:spPr>
          <a:xfrm>
            <a:off x="457200" y="1200150"/>
            <a:ext cx="8229600" cy="3943350"/>
          </a:xfrm>
        </p:spPr>
        <p:txBody>
          <a:bodyPr>
            <a:normAutofit fontScale="85000" lnSpcReduction="20000"/>
          </a:bodyPr>
          <a:lstStyle/>
          <a:p>
            <a:pPr algn="ctr">
              <a:buNone/>
            </a:pPr>
            <a:r>
              <a:rPr lang="en-US" dirty="0" smtClean="0"/>
              <a:t>Proverbs 9:13-18</a:t>
            </a:r>
          </a:p>
          <a:p>
            <a:endParaRPr lang="en-US" dirty="0" smtClean="0"/>
          </a:p>
          <a:p>
            <a:pPr>
              <a:buNone/>
            </a:pPr>
            <a:r>
              <a:rPr lang="en-US" dirty="0" smtClean="0"/>
              <a:t>The woman Folly is loud; she is seductive and knows nothing. She sits at the door of her house; she takes a seat on the highest places of the town, calling to those who pass by, who are going straight on their way, "Whoever is simple, let him turn in here!" And to him who lacks sense she says, "Stolen water is sweet, and bread eaten in secret is pleasant." But he does not know that the dead are there, that her guests are in the depths of </a:t>
            </a:r>
            <a:r>
              <a:rPr lang="en-US" dirty="0" err="1" smtClean="0"/>
              <a:t>Sheol</a:t>
            </a:r>
            <a:r>
              <a:rPr lang="en-US" dirty="0" smtClean="0"/>
              <a:t>. </a:t>
            </a:r>
            <a:endParaRPr lang="en-US" dirty="0"/>
          </a:p>
        </p:txBody>
      </p:sp>
    </p:spTree>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Gates</a:t>
            </a:r>
            <a:endParaRPr lang="en-US" dirty="0"/>
          </a:p>
        </p:txBody>
      </p:sp>
      <p:sp>
        <p:nvSpPr>
          <p:cNvPr id="3" name="Content Placeholder 2"/>
          <p:cNvSpPr>
            <a:spLocks noGrp="1"/>
          </p:cNvSpPr>
          <p:nvPr>
            <p:ph idx="1"/>
          </p:nvPr>
        </p:nvSpPr>
        <p:spPr/>
        <p:txBody>
          <a:bodyPr>
            <a:normAutofit lnSpcReduction="10000"/>
          </a:bodyPr>
          <a:lstStyle/>
          <a:p>
            <a:pPr algn="ctr">
              <a:buNone/>
            </a:pPr>
            <a:r>
              <a:rPr lang="en-US" dirty="0" smtClean="0"/>
              <a:t>Matthew 7:13-14</a:t>
            </a:r>
          </a:p>
          <a:p>
            <a:endParaRPr lang="en-US" dirty="0" smtClean="0"/>
          </a:p>
          <a:p>
            <a:pPr>
              <a:buNone/>
            </a:pPr>
            <a:r>
              <a:rPr lang="en-US" dirty="0" smtClean="0"/>
              <a:t>Enter by the narrow gate. For the gate is wide and the way is easy that leads to destruction, and those who enter by it are many. For the gate is narrow and the way is hard that leads to life, and those who find it are few.</a:t>
            </a:r>
          </a:p>
          <a:p>
            <a:endParaRPr lang="en-US" dirty="0"/>
          </a:p>
        </p:txBody>
      </p:sp>
    </p:spTree>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Fruits</a:t>
            </a:r>
            <a:endParaRPr lang="en-US" dirty="0"/>
          </a:p>
        </p:txBody>
      </p:sp>
      <p:sp>
        <p:nvSpPr>
          <p:cNvPr id="3" name="Content Placeholder 2"/>
          <p:cNvSpPr>
            <a:spLocks noGrp="1"/>
          </p:cNvSpPr>
          <p:nvPr>
            <p:ph idx="1"/>
          </p:nvPr>
        </p:nvSpPr>
        <p:spPr>
          <a:xfrm>
            <a:off x="457200" y="1200150"/>
            <a:ext cx="8229600" cy="3771900"/>
          </a:xfrm>
        </p:spPr>
        <p:txBody>
          <a:bodyPr>
            <a:normAutofit fontScale="77500" lnSpcReduction="20000"/>
          </a:bodyPr>
          <a:lstStyle/>
          <a:p>
            <a:pPr algn="ctr">
              <a:buNone/>
            </a:pPr>
            <a:r>
              <a:rPr lang="en-US" dirty="0" smtClean="0"/>
              <a:t>Matthew 7:15-20</a:t>
            </a:r>
          </a:p>
          <a:p>
            <a:endParaRPr lang="en-US" dirty="0" smtClean="0"/>
          </a:p>
          <a:p>
            <a:pPr>
              <a:buNone/>
            </a:pPr>
            <a:r>
              <a:rPr lang="en-US" dirty="0" smtClean="0"/>
              <a:t>Beware of false prophets, who come to you in sheep's clothing but inwardly are ravenous wolves. You will recognize them by their fruits. Are grapes gathered from </a:t>
            </a:r>
            <a:r>
              <a:rPr lang="en-US" dirty="0" err="1" smtClean="0"/>
              <a:t>thornbushes</a:t>
            </a:r>
            <a:r>
              <a:rPr lang="en-US" dirty="0" smtClean="0"/>
              <a:t>, or figs from thistles? So, every healthy tree bears good fruit, but the diseased tree bears bad fruit. A healthy tree cannot bear bad fruit, nor can a diseased tree bear good fruit. Every tree that does not bear good fruit is cut down and thrown into the fire. Thus you will recognize them by their fruits.</a:t>
            </a:r>
          </a:p>
          <a:p>
            <a:endParaRPr lang="en-US" dirty="0"/>
          </a:p>
        </p:txBody>
      </p:sp>
    </p:spTree>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Jeremiah 8:8-12</a:t>
            </a:r>
            <a:endParaRPr lang="en-US" dirty="0"/>
          </a:p>
        </p:txBody>
      </p:sp>
      <p:sp>
        <p:nvSpPr>
          <p:cNvPr id="3" name="Content Placeholder 2"/>
          <p:cNvSpPr>
            <a:spLocks noGrp="1"/>
          </p:cNvSpPr>
          <p:nvPr>
            <p:ph idx="1"/>
          </p:nvPr>
        </p:nvSpPr>
        <p:spPr>
          <a:xfrm>
            <a:off x="457200" y="1200150"/>
            <a:ext cx="8229600" cy="3829050"/>
          </a:xfrm>
        </p:spPr>
        <p:txBody>
          <a:bodyPr>
            <a:normAutofit fontScale="62500" lnSpcReduction="20000"/>
          </a:bodyPr>
          <a:lstStyle/>
          <a:p>
            <a:pPr>
              <a:buNone/>
            </a:pPr>
            <a:r>
              <a:rPr lang="en-US" dirty="0" smtClean="0"/>
              <a:t>How can you say, 'We are wise, and the law of the LORD is with us'? But behold, the lying pen of the scribes has made it into a lie. The wise men shall be put to shame; they shall be dismayed and taken; behold, they have rejected the word of the LORD, so what wisdom is in them? </a:t>
            </a:r>
          </a:p>
          <a:p>
            <a:pPr>
              <a:buNone/>
            </a:pPr>
            <a:r>
              <a:rPr lang="en-US" dirty="0" smtClean="0"/>
              <a:t>Therefore I will give their wives to others and their fields to conquerors, because from the least to the greatest everyone is greedy for unjust gain; from prophet to priest, everyone deals falsely. They have healed the wound of my people lightly, saying, 'Peace, peace,' when there is no peace. Were they ashamed when they committed abomination? No, they were not at all ashamed; they did not know how to blush. Therefore they shall fall among the fallen; when I punish them, they shall be overthrown, says the LORD. </a:t>
            </a:r>
            <a:endParaRPr lang="en-US" dirty="0"/>
          </a:p>
        </p:txBody>
      </p:sp>
    </p:spTree>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1:22-28</a:t>
            </a:r>
            <a:endParaRPr lang="en-US" dirty="0"/>
          </a:p>
        </p:txBody>
      </p:sp>
      <p:sp>
        <p:nvSpPr>
          <p:cNvPr id="3" name="Content Placeholder 2"/>
          <p:cNvSpPr>
            <a:spLocks noGrp="1"/>
          </p:cNvSpPr>
          <p:nvPr>
            <p:ph idx="1"/>
          </p:nvPr>
        </p:nvSpPr>
        <p:spPr>
          <a:xfrm>
            <a:off x="152400" y="1200150"/>
            <a:ext cx="8839200" cy="3771900"/>
          </a:xfrm>
        </p:spPr>
        <p:txBody>
          <a:bodyPr>
            <a:normAutofit fontScale="85000" lnSpcReduction="10000"/>
          </a:bodyPr>
          <a:lstStyle/>
          <a:p>
            <a:pPr>
              <a:buNone/>
            </a:pPr>
            <a:r>
              <a:rPr lang="en-US" sz="2250" dirty="0" smtClean="0"/>
              <a:t>Claiming to be wise, they became fools, and exchanged the glory of the immortal God for images resembling mortal man and birds and animals and creeping things. </a:t>
            </a:r>
          </a:p>
          <a:p>
            <a:pPr>
              <a:buNone/>
            </a:pPr>
            <a:r>
              <a:rPr lang="en-US" sz="2250" dirty="0" smtClean="0"/>
              <a:t>Therefore God gave them up in the lusts of their hearts to impurity, to the dishonoring of their bodies among themselves, because they exchanged the truth about God for a lie and worshiped and served the creature rather than the Creator, who is blessed forever! Amen. </a:t>
            </a:r>
          </a:p>
          <a:p>
            <a:pPr>
              <a:buNone/>
            </a:pPr>
            <a:r>
              <a:rPr lang="en-US" sz="2250" dirty="0" smtClean="0"/>
              <a:t>For this reason God gave them up to dishonorable passions. For their women exchanged natural relations for those that are contrary to nature; and the men likewise gave up natural relations with women and were consumed with passion for one another, men committing shameless acts with men and receiving in themselves the due penalty for their error. And since they did not see fit to acknowledge God, God gave them up to a debased mind to do what ought not to be done.</a:t>
            </a:r>
            <a:endParaRPr lang="en-US" sz="2250" dirty="0"/>
          </a:p>
        </p:txBody>
      </p:sp>
    </p:spTree>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 Resumes</a:t>
            </a:r>
            <a:endParaRPr lang="en-US" dirty="0"/>
          </a:p>
        </p:txBody>
      </p:sp>
      <p:sp>
        <p:nvSpPr>
          <p:cNvPr id="3" name="Content Placeholder 2"/>
          <p:cNvSpPr>
            <a:spLocks noGrp="1"/>
          </p:cNvSpPr>
          <p:nvPr>
            <p:ph idx="1"/>
          </p:nvPr>
        </p:nvSpPr>
        <p:spPr/>
        <p:txBody>
          <a:bodyPr>
            <a:noAutofit/>
          </a:bodyPr>
          <a:lstStyle/>
          <a:p>
            <a:pPr algn="ctr">
              <a:buNone/>
            </a:pPr>
            <a:r>
              <a:rPr lang="en-US" sz="2400" dirty="0" smtClean="0"/>
              <a:t>Matthew 7:21-23</a:t>
            </a:r>
          </a:p>
          <a:p>
            <a:endParaRPr lang="en-US" sz="2400" dirty="0" smtClean="0"/>
          </a:p>
          <a:p>
            <a:pPr>
              <a:buNone/>
            </a:pPr>
            <a:r>
              <a:rPr lang="en-US" sz="2400" dirty="0" smtClean="0"/>
              <a:t>Not everyone who says to me, 'Lord, Lord,' will enter the kingdom of heaven, but the one who does the will of my Father who is in heaven. On that day many will say to me, 'Lord, Lord, did we not prophesy in your name, and cast out demons in your name, and do many mighty works in your name?‘ And then will I declare to them, 'I never knew you; depart from me, you workers of lawlessness.'</a:t>
            </a:r>
          </a:p>
          <a:p>
            <a:endParaRPr lang="en-US" sz="2400" dirty="0"/>
          </a:p>
        </p:txBody>
      </p:sp>
    </p:spTree>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309</TotalTime>
  <Words>1912</Words>
  <Application>Microsoft Office PowerPoint</Application>
  <PresentationFormat>On-screen Show (16:9)</PresentationFormat>
  <Paragraphs>49</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The Wisdom of the Kingdom</vt:lpstr>
      <vt:lpstr>Psalm 1</vt:lpstr>
      <vt:lpstr>Woman Wisdom</vt:lpstr>
      <vt:lpstr>Woman Folly</vt:lpstr>
      <vt:lpstr>Two Gates</vt:lpstr>
      <vt:lpstr>Two Fruits</vt:lpstr>
      <vt:lpstr>Jeremiah 8:8-12</vt:lpstr>
      <vt:lpstr>Romans 1:22-28</vt:lpstr>
      <vt:lpstr>Two Resumes</vt:lpstr>
      <vt:lpstr>Galatians 5:22-25</vt:lpstr>
      <vt:lpstr>Deuteronomy 30:15-20</vt:lpstr>
      <vt:lpstr>Two Houses</vt:lpstr>
      <vt:lpstr>Ezekiel 13:9-16</vt:lpstr>
      <vt:lpstr>Isaiah 28:15-18</vt:lpstr>
      <vt:lpstr>Matthew 7:28-29</vt:lpstr>
      <vt:lpstr>The Wisdom of the Kingdom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Wisdom of the Kingdom</dc:title>
  <dc:creator>Jeff</dc:creator>
  <cp:lastModifiedBy>BCOC</cp:lastModifiedBy>
  <cp:revision>25</cp:revision>
  <dcterms:created xsi:type="dcterms:W3CDTF">2017-06-15T03:43:45Z</dcterms:created>
  <dcterms:modified xsi:type="dcterms:W3CDTF">2019-04-07T13:59:28Z</dcterms:modified>
</cp:coreProperties>
</file>