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1"/>
  </p:notesMasterIdLst>
  <p:sldIdLst>
    <p:sldId id="491" r:id="rId3"/>
    <p:sldId id="524" r:id="rId4"/>
    <p:sldId id="492" r:id="rId5"/>
    <p:sldId id="486" r:id="rId6"/>
    <p:sldId id="496" r:id="rId7"/>
    <p:sldId id="332" r:id="rId8"/>
    <p:sldId id="485" r:id="rId9"/>
    <p:sldId id="293" r:id="rId10"/>
    <p:sldId id="323" r:id="rId11"/>
    <p:sldId id="502" r:id="rId12"/>
    <p:sldId id="335" r:id="rId13"/>
    <p:sldId id="284" r:id="rId14"/>
    <p:sldId id="504" r:id="rId15"/>
    <p:sldId id="503" r:id="rId16"/>
    <p:sldId id="269" r:id="rId17"/>
    <p:sldId id="501" r:id="rId18"/>
    <p:sldId id="290" r:id="rId19"/>
    <p:sldId id="314" r:id="rId20"/>
    <p:sldId id="311" r:id="rId21"/>
    <p:sldId id="312" r:id="rId22"/>
    <p:sldId id="313" r:id="rId23"/>
    <p:sldId id="315" r:id="rId24"/>
    <p:sldId id="316" r:id="rId25"/>
    <p:sldId id="317" r:id="rId26"/>
    <p:sldId id="318" r:id="rId27"/>
    <p:sldId id="320" r:id="rId28"/>
    <p:sldId id="495" r:id="rId29"/>
    <p:sldId id="301" r:id="rId3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6D88A1"/>
    <a:srgbClr val="B7B7B7"/>
    <a:srgbClr val="000000"/>
    <a:srgbClr val="FFC000"/>
    <a:srgbClr val="D4DFE1"/>
    <a:srgbClr val="CBD6D8"/>
    <a:srgbClr val="C4CED0"/>
    <a:srgbClr val="59EAF7"/>
    <a:srgbClr val="71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4" autoAdjust="0"/>
    <p:restoredTop sz="94660"/>
  </p:normalViewPr>
  <p:slideViewPr>
    <p:cSldViewPr snapToGrid="0">
      <p:cViewPr>
        <p:scale>
          <a:sx n="90" d="100"/>
          <a:sy n="90" d="100"/>
        </p:scale>
        <p:origin x="954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0" d="100"/>
        <a:sy n="80" d="100"/>
      </p:scale>
      <p:origin x="0" y="-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8F4FB-BD90-6149-BA6E-FC4CACE61BF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8E21-5B48-CA46-9479-218A084C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8553-1C77-4534-B746-1985D1711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CF77-0E1A-4885-A756-F151E12DD2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059CBD-FD93-8D46-9C38-48556C09EA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A434D-51E0-3345-833D-E53F26167E6F}"/>
              </a:ext>
            </a:extLst>
          </p:cNvPr>
          <p:cNvSpPr/>
          <p:nvPr/>
        </p:nvSpPr>
        <p:spPr>
          <a:xfrm>
            <a:off x="1552352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AA52F-C15A-D943-A2E3-66C534973BE5}"/>
              </a:ext>
            </a:extLst>
          </p:cNvPr>
          <p:cNvSpPr/>
          <p:nvPr/>
        </p:nvSpPr>
        <p:spPr>
          <a:xfrm>
            <a:off x="1552352" y="4572000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A0816-F2F1-1E48-84E6-78B01E890A63}"/>
              </a:ext>
            </a:extLst>
          </p:cNvPr>
          <p:cNvSpPr/>
          <p:nvPr/>
        </p:nvSpPr>
        <p:spPr>
          <a:xfrm>
            <a:off x="1552352" y="4800600"/>
            <a:ext cx="9144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5636AA-4B00-D44C-AAD1-8797C8ABC94C}"/>
              </a:ext>
            </a:extLst>
          </p:cNvPr>
          <p:cNvCxnSpPr/>
          <p:nvPr/>
        </p:nvCxnSpPr>
        <p:spPr>
          <a:xfrm>
            <a:off x="1933352" y="4876800"/>
            <a:ext cx="2895600" cy="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D6D2BE-927B-D84C-B5D3-8C13ADD4FBE6}"/>
              </a:ext>
            </a:extLst>
          </p:cNvPr>
          <p:cNvSpPr/>
          <p:nvPr/>
        </p:nvSpPr>
        <p:spPr>
          <a:xfrm>
            <a:off x="1552352" y="1981200"/>
            <a:ext cx="91440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“be ready always to give answer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every man that asks you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reason concerning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hope that lies within you”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102DF-F4F3-4141-AFA6-DBBF1DB504CB}"/>
              </a:ext>
            </a:extLst>
          </p:cNvPr>
          <p:cNvSpPr/>
          <p:nvPr/>
        </p:nvSpPr>
        <p:spPr>
          <a:xfrm>
            <a:off x="3304952" y="3886200"/>
            <a:ext cx="2590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CC789-AAAC-2545-B87B-7786F9A80E9C}"/>
              </a:ext>
            </a:extLst>
          </p:cNvPr>
          <p:cNvSpPr txBox="1"/>
          <p:nvPr/>
        </p:nvSpPr>
        <p:spPr>
          <a:xfrm>
            <a:off x="3445334" y="1105495"/>
            <a:ext cx="541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 PETER 3:15</a:t>
            </a:r>
          </a:p>
        </p:txBody>
      </p:sp>
    </p:spTree>
    <p:extLst>
      <p:ext uri="{BB962C8B-B14F-4D97-AF65-F5344CB8AC3E}">
        <p14:creationId xmlns:p14="http://schemas.microsoft.com/office/powerpoint/2010/main" val="42941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15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r>
              <a:rPr lang="en-US" sz="4400" dirty="0">
                <a:solidFill>
                  <a:prstClr val="white"/>
                </a:solidFill>
              </a:rPr>
              <a:t>So the critic says the gospels are not early…</a:t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but these 7 letters of Paul are….</a:t>
            </a:r>
          </a:p>
          <a:p>
            <a:pPr algn="ctr"/>
            <a:endParaRPr lang="en-US" sz="6600" dirty="0">
              <a:solidFill>
                <a:prstClr val="white"/>
              </a:solidFill>
            </a:endParaRPr>
          </a:p>
          <a:p>
            <a:pPr algn="ctr"/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DB44CBB6-F2A3-D340-90D9-CA49F6B6B72B}"/>
              </a:ext>
            </a:extLst>
          </p:cNvPr>
          <p:cNvSpPr/>
          <p:nvPr/>
        </p:nvSpPr>
        <p:spPr>
          <a:xfrm>
            <a:off x="9486901" y="203643"/>
            <a:ext cx="4669764" cy="6450713"/>
          </a:xfrm>
          <a:prstGeom prst="rightArrowCallout">
            <a:avLst>
              <a:gd name="adj1" fmla="val 26636"/>
              <a:gd name="adj2" fmla="val 0"/>
              <a:gd name="adj3" fmla="val 0"/>
              <a:gd name="adj4" fmla="val 5058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white"/>
                </a:solidFill>
              </a:rPr>
              <a:t>Rom.</a:t>
            </a:r>
            <a:br>
              <a:rPr lang="en-US" sz="4400" b="1" dirty="0">
                <a:solidFill>
                  <a:prstClr val="white"/>
                </a:solidFill>
              </a:rPr>
            </a:br>
            <a:r>
              <a:rPr lang="en-US" sz="4400" b="1" dirty="0">
                <a:solidFill>
                  <a:prstClr val="white"/>
                </a:solidFill>
              </a:rPr>
              <a:t>Gal.</a:t>
            </a:r>
          </a:p>
          <a:p>
            <a:pPr lvl="0" algn="ctr"/>
            <a:r>
              <a:rPr lang="en-US" sz="4400" b="1" dirty="0" err="1">
                <a:solidFill>
                  <a:prstClr val="white"/>
                </a:solidFill>
              </a:rPr>
              <a:t>Php</a:t>
            </a:r>
            <a:r>
              <a:rPr lang="en-US" sz="4400" b="1" dirty="0">
                <a:solidFill>
                  <a:prstClr val="white"/>
                </a:solidFill>
              </a:rPr>
              <a:t>.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</a:rPr>
              <a:t>1 Cor.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</a:rPr>
              <a:t>2 Cor.</a:t>
            </a:r>
            <a:br>
              <a:rPr lang="en-US" sz="4400" b="1" dirty="0">
                <a:solidFill>
                  <a:prstClr val="white"/>
                </a:solidFill>
              </a:rPr>
            </a:br>
            <a:r>
              <a:rPr lang="en-US" sz="4400" b="1" dirty="0">
                <a:solidFill>
                  <a:prstClr val="white"/>
                </a:solidFill>
              </a:rPr>
              <a:t>1 Thess.</a:t>
            </a:r>
          </a:p>
          <a:p>
            <a:pPr lvl="0" algn="ctr"/>
            <a:r>
              <a:rPr lang="en-US" sz="4400" b="1" dirty="0" err="1">
                <a:solidFill>
                  <a:prstClr val="white"/>
                </a:solidFill>
              </a:rPr>
              <a:t>Philmn</a:t>
            </a:r>
            <a:r>
              <a:rPr lang="en-US" sz="4400" b="1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7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using only </a:t>
            </a:r>
          </a:p>
          <a:p>
            <a:r>
              <a:rPr lang="en-US" sz="4400" dirty="0">
                <a:solidFill>
                  <a:prstClr val="white"/>
                </a:solidFill>
              </a:rPr>
              <a:t>the early and</a:t>
            </a:r>
          </a:p>
          <a:p>
            <a:r>
              <a:rPr lang="en-US" sz="4400" i="1" dirty="0">
                <a:solidFill>
                  <a:srgbClr val="FFFF00"/>
                </a:solidFill>
              </a:rPr>
              <a:t>critic-accepted</a:t>
            </a:r>
            <a:br>
              <a:rPr lang="en-US" sz="4400" i="1" dirty="0">
                <a:solidFill>
                  <a:srgbClr val="FFFF00"/>
                </a:solidFill>
              </a:rPr>
            </a:br>
            <a:r>
              <a:rPr lang="en-US" sz="3200" i="1" dirty="0">
                <a:solidFill>
                  <a:srgbClr val="FFFF00"/>
                </a:solidFill>
              </a:rPr>
              <a:t>(as to date / authorship)</a:t>
            </a:r>
            <a:endParaRPr lang="en-US" sz="4400" i="1" dirty="0">
              <a:solidFill>
                <a:srgbClr val="FFFF00"/>
              </a:solidFill>
            </a:endParaRPr>
          </a:p>
          <a:p>
            <a:r>
              <a:rPr lang="en-US" sz="4400" dirty="0">
                <a:solidFill>
                  <a:prstClr val="white"/>
                </a:solidFill>
              </a:rPr>
              <a:t>letters of Paul</a:t>
            </a:r>
          </a:p>
          <a:p>
            <a:endParaRPr lang="en-US" sz="4400" dirty="0">
              <a:solidFill>
                <a:prstClr val="white"/>
              </a:solidFill>
            </a:endParaRPr>
          </a:p>
          <a:p>
            <a:endParaRPr lang="en-US" sz="4400" dirty="0">
              <a:solidFill>
                <a:prstClr val="white"/>
              </a:solidFill>
            </a:endParaRPr>
          </a:p>
          <a:p>
            <a:endParaRPr lang="en-US" sz="6600" dirty="0">
              <a:solidFill>
                <a:prstClr val="white"/>
              </a:solidFill>
            </a:endParaRPr>
          </a:p>
          <a:p>
            <a:pPr algn="ctr"/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62C7331-DC26-A642-BE81-A671CC127AA9}"/>
              </a:ext>
            </a:extLst>
          </p:cNvPr>
          <p:cNvSpPr/>
          <p:nvPr/>
        </p:nvSpPr>
        <p:spPr>
          <a:xfrm>
            <a:off x="4021654" y="1548606"/>
            <a:ext cx="4411146" cy="3760788"/>
          </a:xfrm>
          <a:prstGeom prst="leftArrow">
            <a:avLst>
              <a:gd name="adj1" fmla="val 74576"/>
              <a:gd name="adj2" fmla="val 33529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tencil" pitchFamily="82" charset="77"/>
              </a:rPr>
              <a:t>REBUILD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Stencil" pitchFamily="82" charset="77"/>
              </a:rPr>
              <a:t>THE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Stencil" pitchFamily="82" charset="77"/>
              </a:rPr>
              <a:t> BASIC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Stencil" pitchFamily="82" charset="77"/>
              </a:rPr>
              <a:t>GOSPEL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A7A89-E1DA-4944-A4C4-96A2301A56AF}"/>
              </a:ext>
            </a:extLst>
          </p:cNvPr>
          <p:cNvSpPr/>
          <p:nvPr/>
        </p:nvSpPr>
        <p:spPr>
          <a:xfrm>
            <a:off x="4189986" y="0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latin typeface="Stencil" pitchFamily="82" charset="77"/>
              </a:rPr>
              <a:t>EXERCISE: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15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917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white"/>
                </a:solidFill>
              </a:rPr>
              <a:t>FAMILY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Born of Mary (a virgin)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Descendant of King David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F: Joseph / Br: James, Joseph, Simon, Judas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Bethlehem  / Nazareth</a:t>
            </a:r>
          </a:p>
          <a:p>
            <a:endParaRPr lang="en-US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white"/>
                </a:solidFill>
              </a:rPr>
              <a:t>INTRO: John the Baptist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white"/>
                </a:solidFill>
              </a:rPr>
              <a:t>MINISTRY : Galilee / Samaria/ Judea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i="1" dirty="0">
                <a:solidFill>
                  <a:prstClr val="white"/>
                </a:solidFill>
              </a:rPr>
              <a:t>EXTENSIVE TEACHING  (sermons, parables)</a:t>
            </a:r>
            <a:br>
              <a:rPr lang="en-US" b="1" i="1" dirty="0">
                <a:solidFill>
                  <a:prstClr val="white"/>
                </a:solidFill>
              </a:rPr>
            </a:br>
            <a:r>
              <a:rPr lang="en-US" b="1" i="1" dirty="0">
                <a:solidFill>
                  <a:prstClr val="white"/>
                </a:solidFill>
              </a:rPr>
              <a:t>EXTENSIVE MIRACLES (signs, healings, etc.)</a:t>
            </a:r>
            <a:br>
              <a:rPr lang="en-US" b="1" i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12 Apostles 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(Peter,  John,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white"/>
                </a:solidFill>
              </a:rPr>
              <a:t>EVENTS SURROUNDING HIS DEATH &amp; RES.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Enters Jerusalem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Opposed by Jewish Leaders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Betrayal by Judas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Est. the Lord’s Supper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Arrested &amp; Tried before  High Priest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Brought to Pilate &amp; Herod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Crucified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Buried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Rose on the 1</a:t>
            </a:r>
            <a:r>
              <a:rPr lang="en-US" b="1" baseline="30000" dirty="0">
                <a:solidFill>
                  <a:prstClr val="white"/>
                </a:solidFill>
              </a:rPr>
              <a:t>st</a:t>
            </a:r>
            <a:r>
              <a:rPr lang="en-US" b="1" dirty="0">
                <a:solidFill>
                  <a:prstClr val="white"/>
                </a:solidFill>
              </a:rPr>
              <a:t> day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Appeared to disciples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Ascended to the Father</a:t>
            </a:r>
          </a:p>
        </p:txBody>
      </p:sp>
      <p:sp>
        <p:nvSpPr>
          <p:cNvPr id="6" name="Rounded Rectangle 5"/>
          <p:cNvSpPr/>
          <p:nvPr/>
        </p:nvSpPr>
        <p:spPr>
          <a:xfrm rot="16200000">
            <a:off x="2159874" y="3090041"/>
            <a:ext cx="6858001" cy="67791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From:   ROM / 1&amp;2 COR / GAL / PHILIP / 1TH / PHLM</a:t>
            </a:r>
          </a:p>
        </p:txBody>
      </p:sp>
      <p:sp>
        <p:nvSpPr>
          <p:cNvPr id="7" name="Rounded Rectangle 6"/>
          <p:cNvSpPr/>
          <p:nvPr/>
        </p:nvSpPr>
        <p:spPr>
          <a:xfrm rot="16200000">
            <a:off x="-3090042" y="3090040"/>
            <a:ext cx="6858001" cy="67791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From THE GOSPELS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3563007" y="465068"/>
            <a:ext cx="3231931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>
              <a:alpha val="61176"/>
            </a:srgbClr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56435" y="814523"/>
            <a:ext cx="4950372" cy="50922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4200000"/>
            </a:lightRig>
          </a:scene3d>
          <a:sp3d extrusionH="107950" prstMaterial="plastic">
            <a:bevelT w="82550" h="63500"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chemeClr val="tx1">
                    <a:lumMod val="50000"/>
                    <a:lumOff val="50000"/>
                  </a:schemeClr>
                </a:solidFill>
                <a:latin typeface="Bauhaus 93" panose="04030905020B02020C02" pitchFamily="82" charset="0"/>
                <a:ea typeface="Source Sans Pro ExtraLight" panose="020B0303030403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6921062" y="42027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(Gal. 4.4?)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55125" y="703976"/>
            <a:ext cx="4950372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orizontal Scroll 14"/>
          <p:cNvSpPr/>
          <p:nvPr/>
        </p:nvSpPr>
        <p:spPr>
          <a:xfrm>
            <a:off x="8631621" y="355988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Rom.1.3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234151" y="1026008"/>
            <a:ext cx="4879428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orizontal Scroll 17"/>
          <p:cNvSpPr/>
          <p:nvPr/>
        </p:nvSpPr>
        <p:spPr>
          <a:xfrm>
            <a:off x="10365828" y="643700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1Cor. 9.5</a:t>
            </a:r>
          </a:p>
        </p:txBody>
      </p:sp>
      <p:sp>
        <p:nvSpPr>
          <p:cNvPr id="19" name="Horizontal Scroll 18"/>
          <p:cNvSpPr/>
          <p:nvPr/>
        </p:nvSpPr>
        <p:spPr>
          <a:xfrm>
            <a:off x="10581292" y="1058700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Gal. 1.19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234151" y="2383206"/>
            <a:ext cx="3323633" cy="177250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>
              <a:alpha val="43137"/>
            </a:srgbClr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orizontal Scroll 21"/>
          <p:cNvSpPr/>
          <p:nvPr/>
        </p:nvSpPr>
        <p:spPr>
          <a:xfrm>
            <a:off x="8602720" y="2150672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1C. 7.10</a:t>
            </a:r>
          </a:p>
        </p:txBody>
      </p:sp>
      <p:sp>
        <p:nvSpPr>
          <p:cNvPr id="23" name="Horizontal Scroll 22"/>
          <p:cNvSpPr/>
          <p:nvPr/>
        </p:nvSpPr>
        <p:spPr>
          <a:xfrm>
            <a:off x="9995349" y="2196633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1C.11.23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963916" y="3229275"/>
            <a:ext cx="6434962" cy="219536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orizontal Scroll 26"/>
          <p:cNvSpPr/>
          <p:nvPr/>
        </p:nvSpPr>
        <p:spPr>
          <a:xfrm>
            <a:off x="9333046" y="3003274"/>
            <a:ext cx="1300796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Gal.1-2</a:t>
            </a:r>
          </a:p>
        </p:txBody>
      </p:sp>
      <p:sp>
        <p:nvSpPr>
          <p:cNvPr id="28" name="Horizontal Scroll 27"/>
          <p:cNvSpPr/>
          <p:nvPr/>
        </p:nvSpPr>
        <p:spPr>
          <a:xfrm>
            <a:off x="10518369" y="3053227"/>
            <a:ext cx="1620811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1C.1; 15.5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963916" y="3859896"/>
            <a:ext cx="4296105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orizontal Scroll 29"/>
          <p:cNvSpPr/>
          <p:nvPr/>
        </p:nvSpPr>
        <p:spPr>
          <a:xfrm>
            <a:off x="7260020" y="3478868"/>
            <a:ext cx="1757856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1Th2.14,15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2816771" y="4311839"/>
            <a:ext cx="4296105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orizontal Scroll 31"/>
          <p:cNvSpPr/>
          <p:nvPr/>
        </p:nvSpPr>
        <p:spPr>
          <a:xfrm>
            <a:off x="7260020" y="4017550"/>
            <a:ext cx="148195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1C.11.23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365935" y="4600843"/>
            <a:ext cx="6032943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orizontal Scroll 33"/>
          <p:cNvSpPr/>
          <p:nvPr/>
        </p:nvSpPr>
        <p:spPr>
          <a:xfrm>
            <a:off x="9335817" y="4265833"/>
            <a:ext cx="1986454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1C.11.23-25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504995" y="4849143"/>
            <a:ext cx="5608584" cy="173437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6" name="Horizontal Scroll 35"/>
          <p:cNvSpPr/>
          <p:nvPr/>
        </p:nvSpPr>
        <p:spPr>
          <a:xfrm>
            <a:off x="10329044" y="4600843"/>
            <a:ext cx="1757856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1Th2.14,15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033748" y="5368915"/>
            <a:ext cx="5608584" cy="211679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8" name="Horizontal Scroll 37"/>
          <p:cNvSpPr/>
          <p:nvPr/>
        </p:nvSpPr>
        <p:spPr>
          <a:xfrm>
            <a:off x="7740867" y="5163155"/>
            <a:ext cx="1883981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1C.2.2; 1.18</a:t>
            </a:r>
          </a:p>
        </p:txBody>
      </p:sp>
      <p:sp>
        <p:nvSpPr>
          <p:cNvPr id="39" name="Horizontal Scroll 38"/>
          <p:cNvSpPr/>
          <p:nvPr/>
        </p:nvSpPr>
        <p:spPr>
          <a:xfrm>
            <a:off x="9485590" y="5184149"/>
            <a:ext cx="1403130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Php.2.8</a:t>
            </a:r>
          </a:p>
        </p:txBody>
      </p:sp>
      <p:sp>
        <p:nvSpPr>
          <p:cNvPr id="40" name="Horizontal Scroll 39"/>
          <p:cNvSpPr/>
          <p:nvPr/>
        </p:nvSpPr>
        <p:spPr>
          <a:xfrm>
            <a:off x="10752094" y="5223565"/>
            <a:ext cx="1403129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Gal.3.13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1944422" y="5688633"/>
            <a:ext cx="4212014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orizontal Scroll 42"/>
          <p:cNvSpPr/>
          <p:nvPr/>
        </p:nvSpPr>
        <p:spPr>
          <a:xfrm>
            <a:off x="6254968" y="5456099"/>
            <a:ext cx="1286205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1C.15.4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2918573" y="5995970"/>
            <a:ext cx="4080657" cy="216768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orizontal Scroll 44"/>
          <p:cNvSpPr/>
          <p:nvPr/>
        </p:nvSpPr>
        <p:spPr>
          <a:xfrm>
            <a:off x="7744298" y="5679342"/>
            <a:ext cx="1353865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Rm.1.4</a:t>
            </a:r>
          </a:p>
        </p:txBody>
      </p:sp>
      <p:sp>
        <p:nvSpPr>
          <p:cNvPr id="46" name="Horizontal Scroll 45"/>
          <p:cNvSpPr/>
          <p:nvPr/>
        </p:nvSpPr>
        <p:spPr>
          <a:xfrm>
            <a:off x="9194032" y="5679998"/>
            <a:ext cx="1957710" cy="599166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1C.15;16.1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3181019" y="6262753"/>
            <a:ext cx="3861898" cy="204952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orizontal Scroll 48"/>
          <p:cNvSpPr/>
          <p:nvPr/>
        </p:nvSpPr>
        <p:spPr>
          <a:xfrm>
            <a:off x="6999230" y="6020271"/>
            <a:ext cx="1139718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1C.15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3499407" y="6547748"/>
            <a:ext cx="5253204" cy="192558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orizontal Scroll 50"/>
          <p:cNvSpPr/>
          <p:nvPr/>
        </p:nvSpPr>
        <p:spPr>
          <a:xfrm>
            <a:off x="8871074" y="6212738"/>
            <a:ext cx="1457970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Php.2.9</a:t>
            </a:r>
          </a:p>
        </p:txBody>
      </p:sp>
      <p:sp>
        <p:nvSpPr>
          <p:cNvPr id="52" name="Horizontal Scroll 51"/>
          <p:cNvSpPr/>
          <p:nvPr/>
        </p:nvSpPr>
        <p:spPr>
          <a:xfrm>
            <a:off x="10172887" y="6221730"/>
            <a:ext cx="1457970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Rom8.34</a:t>
            </a:r>
          </a:p>
        </p:txBody>
      </p:sp>
      <p:sp>
        <p:nvSpPr>
          <p:cNvPr id="56" name="Right Arrow Callout 55"/>
          <p:cNvSpPr/>
          <p:nvPr/>
        </p:nvSpPr>
        <p:spPr>
          <a:xfrm rot="717653">
            <a:off x="459467" y="858418"/>
            <a:ext cx="1868212" cy="478117"/>
          </a:xfrm>
          <a:prstGeom prst="rightArrowCallout">
            <a:avLst>
              <a:gd name="adj1" fmla="val 44784"/>
              <a:gd name="adj2" fmla="val 38190"/>
              <a:gd name="adj3" fmla="val 48082"/>
              <a:gd name="adj4" fmla="val 7713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AC. 22.28</a:t>
            </a:r>
          </a:p>
        </p:txBody>
      </p:sp>
      <p:sp>
        <p:nvSpPr>
          <p:cNvPr id="59" name="Right Arrow Callout 58"/>
          <p:cNvSpPr/>
          <p:nvPr/>
        </p:nvSpPr>
        <p:spPr>
          <a:xfrm rot="717653">
            <a:off x="81092" y="1342926"/>
            <a:ext cx="1868212" cy="478117"/>
          </a:xfrm>
          <a:prstGeom prst="rightArrowCallout">
            <a:avLst>
              <a:gd name="adj1" fmla="val 44784"/>
              <a:gd name="adj2" fmla="val 38190"/>
              <a:gd name="adj3" fmla="val 48082"/>
              <a:gd name="adj4" fmla="val 7713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AC. 13.24</a:t>
            </a:r>
          </a:p>
        </p:txBody>
      </p:sp>
      <p:sp>
        <p:nvSpPr>
          <p:cNvPr id="60" name="Right Arrow Callout 59"/>
          <p:cNvSpPr/>
          <p:nvPr/>
        </p:nvSpPr>
        <p:spPr>
          <a:xfrm rot="717653">
            <a:off x="136273" y="4664238"/>
            <a:ext cx="1868212" cy="478117"/>
          </a:xfrm>
          <a:prstGeom prst="rightArrowCallout">
            <a:avLst>
              <a:gd name="adj1" fmla="val 44784"/>
              <a:gd name="adj2" fmla="val 38190"/>
              <a:gd name="adj3" fmla="val 48082"/>
              <a:gd name="adj4" fmla="val 7713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AC. 13.28</a:t>
            </a:r>
          </a:p>
        </p:txBody>
      </p:sp>
      <p:sp>
        <p:nvSpPr>
          <p:cNvPr id="61" name="Oval 60"/>
          <p:cNvSpPr/>
          <p:nvPr/>
        </p:nvSpPr>
        <p:spPr>
          <a:xfrm>
            <a:off x="4472153" y="1253946"/>
            <a:ext cx="3806057" cy="117985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and if we add Paul’s speeches  ( Acts)</a:t>
            </a:r>
          </a:p>
        </p:txBody>
      </p:sp>
      <p:sp>
        <p:nvSpPr>
          <p:cNvPr id="53" name="Right Arrow Callout 52"/>
          <p:cNvSpPr/>
          <p:nvPr/>
        </p:nvSpPr>
        <p:spPr>
          <a:xfrm rot="717653">
            <a:off x="289392" y="1911613"/>
            <a:ext cx="1868212" cy="478117"/>
          </a:xfrm>
          <a:prstGeom prst="rightArrowCallout">
            <a:avLst>
              <a:gd name="adj1" fmla="val 44784"/>
              <a:gd name="adj2" fmla="val 38190"/>
              <a:gd name="adj3" fmla="val 48082"/>
              <a:gd name="adj4" fmla="val 77138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AC. 20.35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9808472E-9AF6-6648-BBBB-56120EC91491}"/>
              </a:ext>
            </a:extLst>
          </p:cNvPr>
          <p:cNvSpPr/>
          <p:nvPr/>
        </p:nvSpPr>
        <p:spPr>
          <a:xfrm flipH="1">
            <a:off x="4997317" y="2669369"/>
            <a:ext cx="1464161" cy="193271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>
              <a:alpha val="61176"/>
            </a:srgbClr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orizontal Scroll 53">
            <a:extLst>
              <a:ext uri="{FF2B5EF4-FFF2-40B4-BE49-F238E27FC236}">
                <a16:creationId xmlns:a16="http://schemas.microsoft.com/office/drawing/2014/main" id="{E2A2728A-9054-2748-9462-E30DD0F72038}"/>
              </a:ext>
            </a:extLst>
          </p:cNvPr>
          <p:cNvSpPr/>
          <p:nvPr/>
        </p:nvSpPr>
        <p:spPr>
          <a:xfrm>
            <a:off x="5766334" y="2412367"/>
            <a:ext cx="2415995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(R.15.19, 2C 12.12)</a:t>
            </a:r>
          </a:p>
        </p:txBody>
      </p:sp>
      <p:sp>
        <p:nvSpPr>
          <p:cNvPr id="25" name="Horizontal Scroll 24"/>
          <p:cNvSpPr/>
          <p:nvPr/>
        </p:nvSpPr>
        <p:spPr>
          <a:xfrm>
            <a:off x="7962828" y="2690635"/>
            <a:ext cx="1281843" cy="670020"/>
          </a:xfrm>
          <a:prstGeom prst="horizontalScroll">
            <a:avLst>
              <a:gd name="adj" fmla="val 1485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1C.15.5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356943" y="2950751"/>
            <a:ext cx="5605885" cy="211679"/>
          </a:xfrm>
          <a:prstGeom prst="rightArrow">
            <a:avLst>
              <a:gd name="adj1" fmla="val 44285"/>
              <a:gd name="adj2" fmla="val 198571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  <p:bldP spid="60" grpId="0" animBg="1"/>
      <p:bldP spid="61" grpId="0" animBg="1"/>
      <p:bldP spid="53" grpId="0" animBg="1"/>
      <p:bldP spid="55" grpId="0" animBg="1"/>
      <p:bldP spid="54" grpId="0" animBg="1"/>
      <p:bldP spid="2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4400" dirty="0">
                <a:solidFill>
                  <a:prstClr val="white"/>
                </a:solidFill>
              </a:rPr>
            </a:br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  <a:p>
            <a:r>
              <a:rPr lang="en-US" sz="3200" dirty="0">
                <a:solidFill>
                  <a:prstClr val="white"/>
                </a:solidFill>
              </a:rPr>
              <a:t>					    and further still: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			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			</a:t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62C7331-DC26-A642-BE81-A671CC127AA9}"/>
              </a:ext>
            </a:extLst>
          </p:cNvPr>
          <p:cNvSpPr/>
          <p:nvPr/>
        </p:nvSpPr>
        <p:spPr>
          <a:xfrm>
            <a:off x="3921646" y="62170"/>
            <a:ext cx="4322246" cy="1155441"/>
          </a:xfrm>
          <a:prstGeom prst="lef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EARLY ACCOUNTS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C3A1BDF-5A65-8441-A728-E62F68C1D6DF}"/>
              </a:ext>
            </a:extLst>
          </p:cNvPr>
          <p:cNvSpPr/>
          <p:nvPr/>
        </p:nvSpPr>
        <p:spPr>
          <a:xfrm>
            <a:off x="9019427" y="148413"/>
            <a:ext cx="3068545" cy="29641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 Cor. 15 is written about 55 AD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(only about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 25 </a:t>
            </a:r>
            <a:r>
              <a:rPr lang="en-US" sz="3200" b="1" dirty="0" err="1">
                <a:solidFill>
                  <a:srgbClr val="FFFF00"/>
                </a:solidFill>
              </a:rPr>
              <a:t>yrs</a:t>
            </a:r>
            <a:r>
              <a:rPr lang="en-US" sz="3200" b="1" dirty="0">
                <a:solidFill>
                  <a:srgbClr val="FFFF00"/>
                </a:solidFill>
              </a:rPr>
              <a:t> after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 the cross).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CCFE8B-E04F-944D-94AE-7C89449D9527}"/>
              </a:ext>
            </a:extLst>
          </p:cNvPr>
          <p:cNvSpPr/>
          <p:nvPr/>
        </p:nvSpPr>
        <p:spPr>
          <a:xfrm>
            <a:off x="5904802" y="1672412"/>
            <a:ext cx="3790673" cy="306439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In it, he </a:t>
            </a:r>
            <a:r>
              <a:rPr lang="en-US" sz="3200" b="1" i="1" dirty="0">
                <a:solidFill>
                  <a:prstClr val="white"/>
                </a:solidFill>
              </a:rPr>
              <a:t>reminds</a:t>
            </a:r>
            <a:r>
              <a:rPr lang="en-US" sz="3200" b="1" dirty="0">
                <a:solidFill>
                  <a:prstClr val="white"/>
                </a:solidFill>
              </a:rPr>
              <a:t> them (1C.15.1ff)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of what he had preached c. </a:t>
            </a:r>
            <a:r>
              <a:rPr lang="en-US" sz="3200" b="1" dirty="0">
                <a:solidFill>
                  <a:schemeClr val="bg1"/>
                </a:solidFill>
              </a:rPr>
              <a:t>50 AD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(only c. 20 yrs.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after the cross). 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7FC59AED-09F4-624B-8BE8-AC736382B7FD}"/>
              </a:ext>
            </a:extLst>
          </p:cNvPr>
          <p:cNvSpPr/>
          <p:nvPr/>
        </p:nvSpPr>
        <p:spPr>
          <a:xfrm>
            <a:off x="6025519" y="4659592"/>
            <a:ext cx="3539590" cy="1913474"/>
          </a:xfrm>
          <a:prstGeom prst="upArrowCallout">
            <a:avLst>
              <a:gd name="adj1" fmla="val 20106"/>
              <a:gd name="adj2" fmla="val 22444"/>
              <a:gd name="adj3" fmla="val 20616"/>
              <a:gd name="adj4" fmla="val 70944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prstClr val="white"/>
                </a:solidFill>
              </a:rPr>
              <a:t>(for timing: see Gallio inscription at  3minutebiblestudy.com</a:t>
            </a:r>
          </a:p>
          <a:p>
            <a:pPr algn="ctr"/>
            <a:r>
              <a:rPr lang="en-US" sz="2000" i="1" dirty="0">
                <a:solidFill>
                  <a:prstClr val="white"/>
                </a:solidFill>
              </a:rPr>
              <a:t>on Archaeology and cf. Gallio in office: Acts 18.12].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5CE02-1984-C34C-8917-6378C7ABC423}"/>
              </a:ext>
            </a:extLst>
          </p:cNvPr>
          <p:cNvSpPr/>
          <p:nvPr/>
        </p:nvSpPr>
        <p:spPr>
          <a:xfrm>
            <a:off x="135840" y="1122363"/>
            <a:ext cx="3681778" cy="55026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And going further still: </a:t>
            </a:r>
            <a:r>
              <a:rPr lang="en-US" sz="3200" b="1" dirty="0">
                <a:solidFill>
                  <a:srgbClr val="FFFF00"/>
                </a:solidFill>
              </a:rPr>
              <a:t>From Gal. 1:15-23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we see Paul was preaching the gospel shortly after his conversion (see 1:23)-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(so within a </a:t>
            </a:r>
            <a:r>
              <a:rPr lang="en-US" sz="3200" b="1" dirty="0" err="1">
                <a:solidFill>
                  <a:srgbClr val="FFFF00"/>
                </a:solidFill>
              </a:rPr>
              <a:t>fews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yrs</a:t>
            </a:r>
            <a:r>
              <a:rPr lang="en-US" sz="3200" b="1" dirty="0">
                <a:solidFill>
                  <a:srgbClr val="FFFF00"/>
                </a:solidFill>
              </a:rPr>
              <a:t> of the cross)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3FF23-0E8A-6643-9B9B-8786768D8DDF}"/>
              </a:ext>
            </a:extLst>
          </p:cNvPr>
          <p:cNvSpPr/>
          <p:nvPr/>
        </p:nvSpPr>
        <p:spPr>
          <a:xfrm rot="20934039">
            <a:off x="148621" y="2352841"/>
            <a:ext cx="11643920" cy="102870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later generation legend?  Paul’s Gospel is an EARLY message.</a:t>
            </a:r>
          </a:p>
        </p:txBody>
      </p:sp>
    </p:spTree>
    <p:extLst>
      <p:ext uri="{BB962C8B-B14F-4D97-AF65-F5344CB8AC3E}">
        <p14:creationId xmlns:p14="http://schemas.microsoft.com/office/powerpoint/2010/main" val="26319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40ACEE6-814E-A749-96CC-93F899DEA5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50F594-CCFF-0944-A8EC-EF8A0F830AEC}"/>
              </a:ext>
            </a:extLst>
          </p:cNvPr>
          <p:cNvGrpSpPr/>
          <p:nvPr/>
        </p:nvGrpSpPr>
        <p:grpSpPr>
          <a:xfrm>
            <a:off x="30631" y="2741398"/>
            <a:ext cx="2556643" cy="4789015"/>
            <a:chOff x="348023" y="2031406"/>
            <a:chExt cx="2556643" cy="47890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12EA7E-86A5-4444-9320-E359DD496F96}"/>
                </a:ext>
              </a:extLst>
            </p:cNvPr>
            <p:cNvSpPr/>
            <p:nvPr/>
          </p:nvSpPr>
          <p:spPr>
            <a:xfrm>
              <a:off x="913250" y="2392547"/>
              <a:ext cx="614363" cy="61079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7E062-F412-9B43-BCE4-CD71A616766A}"/>
                </a:ext>
              </a:extLst>
            </p:cNvPr>
            <p:cNvGrpSpPr/>
            <p:nvPr/>
          </p:nvGrpSpPr>
          <p:grpSpPr>
            <a:xfrm rot="196924">
              <a:off x="348023" y="2031406"/>
              <a:ext cx="2556643" cy="4789015"/>
              <a:chOff x="353159" y="2024230"/>
              <a:chExt cx="2556643" cy="4789015"/>
            </a:xfrm>
          </p:grpSpPr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5297BF06-517A-5A48-AA0C-375C7937016B}"/>
                  </a:ext>
                </a:extLst>
              </p:cNvPr>
              <p:cNvSpPr/>
              <p:nvPr/>
            </p:nvSpPr>
            <p:spPr>
              <a:xfrm rot="21299917">
                <a:off x="453722" y="2226967"/>
                <a:ext cx="861929" cy="3249069"/>
              </a:xfrm>
              <a:prstGeom prst="arc">
                <a:avLst>
                  <a:gd name="adj1" fmla="val 17909990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289C6C79-EDC6-0940-B365-9470C04FCCEB}"/>
                  </a:ext>
                </a:extLst>
              </p:cNvPr>
              <p:cNvSpPr/>
              <p:nvPr/>
            </p:nvSpPr>
            <p:spPr>
              <a:xfrm rot="20307275">
                <a:off x="926627" y="3564176"/>
                <a:ext cx="861929" cy="3249069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27BF8845-F4EE-AA44-AB9A-C12927191A50}"/>
                  </a:ext>
                </a:extLst>
              </p:cNvPr>
              <p:cNvSpPr/>
              <p:nvPr/>
            </p:nvSpPr>
            <p:spPr>
              <a:xfrm rot="777141">
                <a:off x="353159" y="3299306"/>
                <a:ext cx="861929" cy="3249069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0CB8C698-7992-2342-994F-6FF2BEFF54DC}"/>
                  </a:ext>
                </a:extLst>
              </p:cNvPr>
              <p:cNvSpPr/>
              <p:nvPr/>
            </p:nvSpPr>
            <p:spPr>
              <a:xfrm rot="6189729" flipH="1">
                <a:off x="1126462" y="5193812"/>
                <a:ext cx="238038" cy="905790"/>
              </a:xfrm>
              <a:prstGeom prst="arc">
                <a:avLst>
                  <a:gd name="adj1" fmla="val 1719109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FF874387-792B-2C43-A27C-0D6827AB1ACE}"/>
                  </a:ext>
                </a:extLst>
              </p:cNvPr>
              <p:cNvSpPr/>
              <p:nvPr/>
            </p:nvSpPr>
            <p:spPr>
              <a:xfrm rot="5761056" flipH="1">
                <a:off x="1963816" y="5074918"/>
                <a:ext cx="238038" cy="905790"/>
              </a:xfrm>
              <a:prstGeom prst="arc">
                <a:avLst>
                  <a:gd name="adj1" fmla="val 1719109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CA06FCE-C37A-6D47-89F5-D9FC02B2A853}"/>
                  </a:ext>
                </a:extLst>
              </p:cNvPr>
              <p:cNvSpPr/>
              <p:nvPr/>
            </p:nvSpPr>
            <p:spPr>
              <a:xfrm rot="12462209">
                <a:off x="695158" y="3205985"/>
                <a:ext cx="1272940" cy="1656053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26211375-66A6-E341-AD57-9BB2188DC100}"/>
                  </a:ext>
                </a:extLst>
              </p:cNvPr>
              <p:cNvSpPr/>
              <p:nvPr/>
            </p:nvSpPr>
            <p:spPr>
              <a:xfrm rot="4625636">
                <a:off x="1124696" y="1512064"/>
                <a:ext cx="1272940" cy="2297272"/>
              </a:xfrm>
              <a:prstGeom prst="arc">
                <a:avLst>
                  <a:gd name="adj1" fmla="val 1850343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2365FA7D-4D69-0A49-BF2D-E5786BA7D3D9}"/>
              </a:ext>
            </a:extLst>
          </p:cNvPr>
          <p:cNvSpPr/>
          <p:nvPr/>
        </p:nvSpPr>
        <p:spPr>
          <a:xfrm>
            <a:off x="230264" y="112542"/>
            <a:ext cx="3666108" cy="2068569"/>
          </a:xfrm>
          <a:prstGeom prst="wedgeEllipseCallout">
            <a:avLst>
              <a:gd name="adj1" fmla="val -24779"/>
              <a:gd name="adj2" fmla="val 85983"/>
            </a:avLst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gospels just legends from later times.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5897B24A-DB2B-B346-9BF9-5D05AEC9E192}"/>
              </a:ext>
            </a:extLst>
          </p:cNvPr>
          <p:cNvSpPr/>
          <p:nvPr/>
        </p:nvSpPr>
        <p:spPr>
          <a:xfrm>
            <a:off x="2343672" y="3760724"/>
            <a:ext cx="5192683" cy="2842321"/>
          </a:xfrm>
          <a:prstGeom prst="wedgeEllipseCallout">
            <a:avLst>
              <a:gd name="adj1" fmla="val -63972"/>
              <a:gd name="adj2" fmla="val -28860"/>
            </a:avLst>
          </a:prstGeo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early texts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say almost nothing about the stories found in later the gospels.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B116AB43-2CDA-EA4A-B28D-DD71CA12BD27}"/>
              </a:ext>
            </a:extLst>
          </p:cNvPr>
          <p:cNvSpPr/>
          <p:nvPr/>
        </p:nvSpPr>
        <p:spPr>
          <a:xfrm>
            <a:off x="3211834" y="1204049"/>
            <a:ext cx="3646509" cy="2509281"/>
          </a:xfrm>
          <a:prstGeom prst="wedgeEllipseCallout">
            <a:avLst>
              <a:gd name="adj1" fmla="val -83914"/>
              <a:gd name="adj2" fmla="val 42031"/>
            </a:avLst>
          </a:prstGeo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None of them were written by eye witnesses.</a:t>
            </a:r>
          </a:p>
        </p:txBody>
      </p:sp>
    </p:spTree>
    <p:extLst>
      <p:ext uri="{BB962C8B-B14F-4D97-AF65-F5344CB8AC3E}">
        <p14:creationId xmlns:p14="http://schemas.microsoft.com/office/powerpoint/2010/main" val="19318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9" y="5087289"/>
            <a:ext cx="3030569" cy="16860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18772" cy="46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" y="419643"/>
            <a:ext cx="8250628" cy="480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7" y="966007"/>
            <a:ext cx="8363160" cy="46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89" y="1712726"/>
            <a:ext cx="8086305" cy="45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30" y="2781475"/>
            <a:ext cx="7948503" cy="44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D2C78-AFA5-F841-82C1-9C58367DABD5}"/>
              </a:ext>
            </a:extLst>
          </p:cNvPr>
          <p:cNvSpPr txBox="1"/>
          <p:nvPr/>
        </p:nvSpPr>
        <p:spPr>
          <a:xfrm>
            <a:off x="1807579" y="2201654"/>
            <a:ext cx="85768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Alexander the Great</a:t>
            </a:r>
            <a:br>
              <a:rPr lang="en-US" sz="4400" dirty="0">
                <a:solidFill>
                  <a:srgbClr val="FFFF00"/>
                </a:solidFill>
                <a:latin typeface="Herculanum" panose="02000505000000020004" pitchFamily="2" charset="77"/>
              </a:rPr>
            </a:br>
            <a:endParaRPr lang="en-US" sz="4400" dirty="0">
              <a:solidFill>
                <a:srgbClr val="FFFF00"/>
              </a:solidFill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3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23" y="-1"/>
            <a:ext cx="5991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802934" y="2595554"/>
            <a:ext cx="1785937" cy="1666875"/>
          </a:xfrm>
          <a:prstGeom prst="wedgeRoundRectCallout">
            <a:avLst>
              <a:gd name="adj1" fmla="val 228105"/>
              <a:gd name="adj2" fmla="val -104909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Cent.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05014" y="2595551"/>
            <a:ext cx="1785937" cy="1666875"/>
          </a:xfrm>
          <a:prstGeom prst="wedgeRoundRectCallout">
            <a:avLst>
              <a:gd name="adj1" fmla="val 143361"/>
              <a:gd name="adj2" fmla="val -104909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Cent.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4058032" y="4430109"/>
            <a:ext cx="1623848" cy="2191407"/>
          </a:xfrm>
          <a:prstGeom prst="up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/11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cent. AD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1902008" y="4430109"/>
            <a:ext cx="1623848" cy="2191407"/>
          </a:xfrm>
          <a:prstGeom prst="up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1400’s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32207"/>
            <a:ext cx="46350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https://www.loebclassics.com/view/LCL236/1976/pb_LCL236.xv.xml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106510" y="2595552"/>
            <a:ext cx="1785937" cy="1666875"/>
          </a:xfrm>
          <a:prstGeom prst="wedgeRoundRectCallout">
            <a:avLst>
              <a:gd name="adj1" fmla="val 56850"/>
              <a:gd name="adj2" fmla="val -10396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Cent.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13" name="Up Arrow Callout 12"/>
          <p:cNvSpPr/>
          <p:nvPr/>
        </p:nvSpPr>
        <p:spPr>
          <a:xfrm>
            <a:off x="6203133" y="4430108"/>
            <a:ext cx="1623848" cy="2191407"/>
          </a:xfrm>
          <a:prstGeom prst="up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oldest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10th cent. AD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8229600" y="2595553"/>
            <a:ext cx="1785937" cy="1666875"/>
          </a:xfrm>
          <a:prstGeom prst="wedgeRoundRectCallout">
            <a:avLst>
              <a:gd name="adj1" fmla="val -19067"/>
              <a:gd name="adj2" fmla="val -104909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Cent.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</a:p>
        </p:txBody>
      </p:sp>
      <p:sp>
        <p:nvSpPr>
          <p:cNvPr id="15" name="Up Arrow Callout 14"/>
          <p:cNvSpPr/>
          <p:nvPr/>
        </p:nvSpPr>
        <p:spPr>
          <a:xfrm>
            <a:off x="8331731" y="4440800"/>
            <a:ext cx="1623848" cy="2191407"/>
          </a:xfrm>
          <a:prstGeom prst="up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oldest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cent.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0276245" y="2595558"/>
            <a:ext cx="1785937" cy="1666875"/>
          </a:xfrm>
          <a:prstGeom prst="wedgeRoundRectCallout">
            <a:avLst>
              <a:gd name="adj1" fmla="val -72915"/>
              <a:gd name="adj2" fmla="val -10396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AD;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c.200AD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 AD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abr. of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Trogus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late 1c BC ]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10360225" y="4440800"/>
            <a:ext cx="1623848" cy="2191407"/>
          </a:xfrm>
          <a:prstGeom prst="up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 the middle 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052441" y="6632207"/>
            <a:ext cx="51395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Epitome of the Philippic History of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Pompeius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Trogus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: Books 11-12 ..., Volume 1 By Marcus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Junianus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Justinus</a:t>
            </a:r>
            <a:endParaRPr 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" y="0"/>
            <a:ext cx="4412972" cy="176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6" y="1493148"/>
            <a:ext cx="11893987" cy="53648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74276" y="4262426"/>
            <a:ext cx="7930055" cy="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9545" y="4950854"/>
            <a:ext cx="190762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82" y="0"/>
            <a:ext cx="1220216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373417" y="5418484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5615" y="2822030"/>
            <a:ext cx="0" cy="32928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715409" y="1686914"/>
            <a:ext cx="0" cy="444375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Process 111"/>
          <p:cNvSpPr/>
          <p:nvPr/>
        </p:nvSpPr>
        <p:spPr>
          <a:xfrm>
            <a:off x="3578772" y="551796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Plutarch</a:t>
            </a:r>
          </a:p>
        </p:txBody>
      </p:sp>
      <p:sp>
        <p:nvSpPr>
          <p:cNvPr id="116" name="Flowchart: Process 115"/>
          <p:cNvSpPr/>
          <p:nvPr/>
        </p:nvSpPr>
        <p:spPr>
          <a:xfrm>
            <a:off x="3746941" y="1855074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Arrian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564526" y="2821098"/>
            <a:ext cx="0" cy="32928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2396357" y="2054770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Diodorus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3189892" y="3814195"/>
            <a:ext cx="0" cy="235242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owchart: Process 128"/>
          <p:cNvSpPr/>
          <p:nvPr/>
        </p:nvSpPr>
        <p:spPr>
          <a:xfrm>
            <a:off x="3034862" y="3429000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Curtius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746942" y="5526688"/>
            <a:ext cx="1975941" cy="559676"/>
          </a:xfrm>
          <a:prstGeom prst="downArrow">
            <a:avLst>
              <a:gd name="adj1" fmla="val 85671"/>
              <a:gd name="adj2" fmla="val 50000"/>
            </a:avLst>
          </a:prstGeom>
          <a:noFill/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2722183" y="4977680"/>
            <a:ext cx="0" cy="11474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/>
        </p:nvSpPr>
        <p:spPr>
          <a:xfrm>
            <a:off x="2722183" y="4674479"/>
            <a:ext cx="1676396" cy="74400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TROGUS</a:t>
            </a:r>
          </a:p>
        </p:txBody>
      </p:sp>
      <p:sp>
        <p:nvSpPr>
          <p:cNvPr id="130" name="Flowchart: Process 129"/>
          <p:cNvSpPr/>
          <p:nvPr/>
        </p:nvSpPr>
        <p:spPr>
          <a:xfrm>
            <a:off x="4222532" y="443872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Justin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71701" y="1135120"/>
            <a:ext cx="6081222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owchart: Process 131"/>
          <p:cNvSpPr/>
          <p:nvPr/>
        </p:nvSpPr>
        <p:spPr>
          <a:xfrm>
            <a:off x="10772460" y="520265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Plutarch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4924101" y="2438398"/>
            <a:ext cx="4960878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Process 133"/>
          <p:cNvSpPr/>
          <p:nvPr/>
        </p:nvSpPr>
        <p:spPr>
          <a:xfrm>
            <a:off x="9096060" y="1822611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Arrian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9017232" y="2845675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Diodorus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445642" y="3221419"/>
            <a:ext cx="5636169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122687" y="4162095"/>
            <a:ext cx="4422223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lowchart: Process 137"/>
          <p:cNvSpPr/>
          <p:nvPr/>
        </p:nvSpPr>
        <p:spPr>
          <a:xfrm>
            <a:off x="8071300" y="3507830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Curtius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9" name="Straight Arrow Connector 138"/>
          <p:cNvCxnSpPr>
            <a:cxnSpLocks/>
          </p:cNvCxnSpPr>
          <p:nvPr/>
        </p:nvCxnSpPr>
        <p:spPr>
          <a:xfrm flipH="1">
            <a:off x="5253218" y="5062245"/>
            <a:ext cx="842782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049345" y="4563163"/>
            <a:ext cx="6406056" cy="11035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Justin’s Abr. of </a:t>
            </a:r>
            <a:r>
              <a:rPr lang="en-US" dirty="0" err="1">
                <a:solidFill>
                  <a:prstClr val="black"/>
                </a:solidFill>
              </a:rPr>
              <a:t>Trogus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200 </a:t>
            </a:r>
            <a:r>
              <a:rPr lang="en-US" dirty="0" err="1">
                <a:solidFill>
                  <a:prstClr val="black"/>
                </a:solidFill>
              </a:rPr>
              <a:t>mss</a:t>
            </a:r>
            <a:r>
              <a:rPr lang="en-US" dirty="0">
                <a:solidFill>
                  <a:prstClr val="black"/>
                </a:solidFill>
              </a:rPr>
              <a:t> from  the  “middle ages”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(could not find spec. dates)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160426" y="1560786"/>
            <a:ext cx="769741" cy="3096972"/>
          </a:xfrm>
          <a:prstGeom prst="downArrowCallout">
            <a:avLst>
              <a:gd name="adj1" fmla="val 14091"/>
              <a:gd name="adj2" fmla="val 15909"/>
              <a:gd name="adj3" fmla="val 25000"/>
              <a:gd name="adj4" fmla="val 58042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Death noted in clay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Bab. Astron.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Diary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(Brit. Mus.)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2" y="331081"/>
            <a:ext cx="855386" cy="10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" grpId="0" animBg="1"/>
      <p:bldP spid="14" grpId="1" animBg="1"/>
      <p:bldP spid="19" grpId="0" animBg="1"/>
      <p:bldP spid="132" grpId="0" animBg="1"/>
      <p:bldP spid="134" grpId="0" animBg="1"/>
      <p:bldP spid="135" grpId="0" animBg="1"/>
      <p:bldP spid="138" grpId="0" animBg="1"/>
      <p:bldP spid="3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-79375"/>
            <a:ext cx="12221216" cy="694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2846769" y="5454505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326460" y="704326"/>
            <a:ext cx="0" cy="53222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242502" y="3636335"/>
            <a:ext cx="0" cy="25109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28828" y="1763950"/>
            <a:ext cx="4" cy="397057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3204069" y="597301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LUKE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91" y="6097032"/>
            <a:ext cx="1259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 Narrow" panose="020B0606020202030204" pitchFamily="34" charset="0"/>
              </a:rPr>
              <a:t>|   |   |   |   |   |   |   |   |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04069" y="3079455"/>
            <a:ext cx="0" cy="27656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3059236" y="205476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</a:t>
            </a:r>
            <a:r>
              <a:rPr lang="en-US" sz="1600" dirty="0" err="1">
                <a:solidFill>
                  <a:prstClr val="black"/>
                </a:solidFill>
              </a:rPr>
              <a:t>Thess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119056" y="3552387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Cor.</a:t>
            </a:r>
          </a:p>
        </p:txBody>
      </p:sp>
      <p:pic>
        <p:nvPicPr>
          <p:cNvPr id="3074" name="Picture 2" descr="Papyrus 75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12" y="-66701"/>
            <a:ext cx="3184438" cy="58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381500" y="1963174"/>
            <a:ext cx="584108" cy="407948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owchart: Process 131"/>
          <p:cNvSpPr/>
          <p:nvPr/>
        </p:nvSpPr>
        <p:spPr>
          <a:xfrm>
            <a:off x="4105647" y="520265"/>
            <a:ext cx="1024760" cy="134768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75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051353" y="-49038"/>
            <a:ext cx="2929007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Papyrus" panose="03070502060502030205" pitchFamily="66" charset="0"/>
              </a:rPr>
              <a:t>P 75</a:t>
            </a:r>
            <a:br>
              <a:rPr lang="en-US" sz="6000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US" sz="6000" dirty="0">
                <a:solidFill>
                  <a:schemeClr val="bg1"/>
                </a:solidFill>
                <a:latin typeface="Papyrus" panose="03070502060502030205" pitchFamily="66" charset="0"/>
              </a:rPr>
              <a:t>Luke</a:t>
            </a:r>
          </a:p>
          <a:p>
            <a:r>
              <a:rPr lang="en-US" sz="6000" dirty="0">
                <a:solidFill>
                  <a:schemeClr val="bg1"/>
                </a:solidFill>
                <a:latin typeface="Papyrus" panose="03070502060502030205" pitchFamily="66" charset="0"/>
              </a:rPr>
              <a:t>3:18-</a:t>
            </a:r>
          </a:p>
          <a:p>
            <a:r>
              <a:rPr lang="en-US" sz="6000" dirty="0">
                <a:solidFill>
                  <a:schemeClr val="bg1"/>
                </a:solidFill>
                <a:latin typeface="Papyrus" panose="03070502060502030205" pitchFamily="66" charset="0"/>
              </a:rPr>
              <a:t>24:53</a:t>
            </a:r>
            <a:br>
              <a:rPr lang="en-US" sz="6000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Papyrus" panose="03070502060502030205" pitchFamily="66" charset="0"/>
              </a:rPr>
              <a:t>&amp;John</a:t>
            </a:r>
          </a:p>
          <a:p>
            <a:r>
              <a:rPr lang="en-US" sz="3600" dirty="0">
                <a:solidFill>
                  <a:schemeClr val="bg1"/>
                </a:solidFill>
                <a:latin typeface="Papyrus" panose="03070502060502030205" pitchFamily="66" charset="0"/>
              </a:rPr>
              <a:t>175-225 AD</a:t>
            </a:r>
          </a:p>
          <a:p>
            <a: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  <a:t>Though a few have </a:t>
            </a:r>
            <a:b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  <a:t>proposed dates of </a:t>
            </a:r>
            <a:b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  <a:t>end of 3</a:t>
            </a:r>
            <a:r>
              <a:rPr lang="en-US" sz="2000" i="1" baseline="30000" dirty="0">
                <a:solidFill>
                  <a:schemeClr val="bg1"/>
                </a:solidFill>
                <a:latin typeface="Papyrus" panose="03070502060502030205" pitchFamily="66" charset="0"/>
              </a:rPr>
              <a:t>rd</a:t>
            </a:r>
            <a: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  <a:t> or 4</a:t>
            </a:r>
            <a:r>
              <a:rPr lang="en-US" sz="2000" i="1" baseline="30000" dirty="0">
                <a:solidFill>
                  <a:schemeClr val="bg1"/>
                </a:solidFill>
                <a:latin typeface="Papyrus" panose="03070502060502030205" pitchFamily="66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Papyrus" panose="03070502060502030205" pitchFamily="66" charset="0"/>
              </a:rPr>
              <a:t> cent.</a:t>
            </a:r>
          </a:p>
        </p:txBody>
      </p:sp>
      <p:sp>
        <p:nvSpPr>
          <p:cNvPr id="41" name="Flowchart: Extract 40"/>
          <p:cNvSpPr/>
          <p:nvPr/>
        </p:nvSpPr>
        <p:spPr>
          <a:xfrm>
            <a:off x="3983492" y="5753570"/>
            <a:ext cx="490673" cy="361950"/>
          </a:xfrm>
          <a:prstGeom prst="flowChartExtra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Callout 1">
            <a:extLst>
              <a:ext uri="{FF2B5EF4-FFF2-40B4-BE49-F238E27FC236}">
                <a16:creationId xmlns:a16="http://schemas.microsoft.com/office/drawing/2014/main" id="{39B246DB-6F3C-2648-ADA0-191AF1AAD76B}"/>
              </a:ext>
            </a:extLst>
          </p:cNvPr>
          <p:cNvSpPr/>
          <p:nvPr/>
        </p:nvSpPr>
        <p:spPr>
          <a:xfrm>
            <a:off x="169004" y="589627"/>
            <a:ext cx="3115477" cy="1166649"/>
          </a:xfrm>
          <a:prstGeom prst="rightArrowCallout">
            <a:avLst>
              <a:gd name="adj1" fmla="val 15045"/>
              <a:gd name="adj2" fmla="val 17533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My est. date based on finishing point of Acts &amp; other detail, (contact me for more info on Luke)</a:t>
            </a:r>
          </a:p>
        </p:txBody>
      </p:sp>
    </p:spTree>
    <p:extLst>
      <p:ext uri="{BB962C8B-B14F-4D97-AF65-F5344CB8AC3E}">
        <p14:creationId xmlns:p14="http://schemas.microsoft.com/office/powerpoint/2010/main" val="42635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2" grpId="0" animBg="1"/>
      <p:bldP spid="40" grpId="0"/>
      <p:bldP spid="4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35ED-95C1-6247-A188-6B40B4D4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Oriya MN" pitchFamily="2" charset="0"/>
              </a:rPr>
            </a:br>
            <a:br>
              <a:rPr lang="en-US" dirty="0">
                <a:latin typeface="Rockwell" panose="02060603020205020403" pitchFamily="18" charset="77"/>
                <a:cs typeface="Oriya MN" pitchFamily="2" charset="0"/>
              </a:rPr>
            </a:br>
            <a:br>
              <a:rPr lang="en-US" dirty="0">
                <a:latin typeface="Rockwell" panose="02060603020205020403" pitchFamily="18" charset="77"/>
                <a:cs typeface="Oriya MN" pitchFamily="2" charset="0"/>
              </a:rPr>
            </a:br>
            <a:br>
              <a:rPr lang="en-US" dirty="0">
                <a:latin typeface="Rockwell" panose="02060603020205020403" pitchFamily="18" charset="77"/>
                <a:cs typeface="Oriya MN" pitchFamily="2" charset="0"/>
              </a:rPr>
            </a:br>
            <a:br>
              <a:rPr lang="en-US" dirty="0">
                <a:latin typeface="Rockwell" panose="02060603020205020403" pitchFamily="18" charset="77"/>
                <a:cs typeface="Oriya MN" pitchFamily="2" charset="0"/>
              </a:rPr>
            </a:br>
            <a:br>
              <a:rPr lang="en-US" dirty="0">
                <a:latin typeface="Stencil" pitchFamily="82" charset="77"/>
                <a:cs typeface="Phosphate Inline" panose="02000506050000020004" pitchFamily="2" charset="77"/>
              </a:rPr>
            </a:br>
            <a:endParaRPr lang="en-US" dirty="0">
              <a:latin typeface="Stencil" pitchFamily="82" charset="77"/>
              <a:cs typeface="Phosphate Inline" panose="02000506050000020004" pitchFamily="2" charset="77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5FBC364-7ECE-B848-BD32-DABBAB8A81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2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51133D-5C01-0942-9027-37160D9E0BA3}"/>
              </a:ext>
            </a:extLst>
          </p:cNvPr>
          <p:cNvSpPr/>
          <p:nvPr/>
        </p:nvSpPr>
        <p:spPr>
          <a:xfrm>
            <a:off x="2524994" y="628233"/>
            <a:ext cx="776589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1. "DID JESUS EXIST?" 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a rebuttal of Mythicist claims </a:t>
            </a:r>
            <a:br>
              <a:rPr lang="en-US" dirty="0">
                <a:solidFill>
                  <a:srgbClr val="92D050"/>
                </a:solidFill>
              </a:rPr>
            </a:br>
            <a:br>
              <a:rPr lang="en-US" sz="1400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2. "WHAT ABOUT THE 'LOST GOSPELS’?’”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a look at the gnostic texts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	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3. “AREN'T THE GOSPELS JUST LATER LEGENDS?”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est. the gospel in the earliest accepted texts</a:t>
            </a:r>
            <a:br>
              <a:rPr lang="en-US" dirty="0">
                <a:solidFill>
                  <a:srgbClr val="92D050"/>
                </a:solidFill>
              </a:rPr>
            </a:br>
            <a:br>
              <a:rPr lang="en-US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4.  HISTORICAL EVIDENCE ON LUKE-ACTS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establishing authorship &amp; proposed date</a:t>
            </a:r>
            <a:br>
              <a:rPr lang="en-US" b="1" dirty="0">
                <a:solidFill>
                  <a:srgbClr val="92D050"/>
                </a:solidFill>
              </a:rPr>
            </a:br>
            <a:endParaRPr lang="en-US" sz="1400" dirty="0">
              <a:solidFill>
                <a:srgbClr val="92D050"/>
              </a:solidFill>
            </a:endParaRPr>
          </a:p>
          <a:p>
            <a:r>
              <a:rPr lang="en-US" sz="2800" b="1" dirty="0">
                <a:solidFill>
                  <a:srgbClr val="92D050"/>
                </a:solidFill>
              </a:rPr>
              <a:t>5.  THE RESURRECTION OF CHRIST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and the testimony from Saul of Tarsus</a:t>
            </a:r>
            <a:br>
              <a:rPr lang="en-US" sz="1400" b="1" dirty="0">
                <a:solidFill>
                  <a:srgbClr val="92D050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A1EE025-97EE-ED4F-AE28-094CE92C50C2}"/>
              </a:ext>
            </a:extLst>
          </p:cNvPr>
          <p:cNvSpPr/>
          <p:nvPr/>
        </p:nvSpPr>
        <p:spPr>
          <a:xfrm rot="16200000">
            <a:off x="518627" y="3940628"/>
            <a:ext cx="2764972" cy="111034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REASONS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DA3D8FF-0D8A-9C42-9950-A138E0A4CEA8}"/>
              </a:ext>
            </a:extLst>
          </p:cNvPr>
          <p:cNvSpPr/>
          <p:nvPr/>
        </p:nvSpPr>
        <p:spPr>
          <a:xfrm rot="16200000">
            <a:off x="398886" y="1575289"/>
            <a:ext cx="3004454" cy="1110342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REBUTTALS</a:t>
            </a:r>
          </a:p>
        </p:txBody>
      </p:sp>
    </p:spTree>
    <p:extLst>
      <p:ext uri="{BB962C8B-B14F-4D97-AF65-F5344CB8AC3E}">
        <p14:creationId xmlns:p14="http://schemas.microsoft.com/office/powerpoint/2010/main" val="42725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-79375"/>
            <a:ext cx="12221216" cy="694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2846769" y="5454505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326460" y="704326"/>
            <a:ext cx="0" cy="53222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242502" y="3636335"/>
            <a:ext cx="0" cy="25109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24923" y="3592445"/>
            <a:ext cx="0" cy="2098185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3204069" y="597301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LUKE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91" y="6097032"/>
            <a:ext cx="1259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|   |   |   |   |   |   |   |   |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04069" y="3079455"/>
            <a:ext cx="0" cy="27656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3059236" y="205476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</a:t>
            </a:r>
            <a:r>
              <a:rPr lang="en-US" sz="1600" dirty="0" err="1">
                <a:solidFill>
                  <a:prstClr val="black"/>
                </a:solidFill>
              </a:rPr>
              <a:t>Thess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119056" y="3552387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Cor.</a:t>
            </a:r>
          </a:p>
        </p:txBody>
      </p:sp>
      <p:sp>
        <p:nvSpPr>
          <p:cNvPr id="24" name="AutoShape 7" descr="{\mathfrak {P}}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lowchart: Process 131"/>
          <p:cNvSpPr/>
          <p:nvPr/>
        </p:nvSpPr>
        <p:spPr>
          <a:xfrm>
            <a:off x="4071510" y="2054770"/>
            <a:ext cx="1024760" cy="2754786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46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96503" y="217996"/>
            <a:ext cx="290656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Papyrus" panose="03070502060502030205" pitchFamily="66" charset="0"/>
              </a:rPr>
              <a:t>P 46</a:t>
            </a:r>
          </a:p>
          <a:p>
            <a:r>
              <a:rPr lang="en-US" sz="6600" b="1" dirty="0">
                <a:solidFill>
                  <a:prstClr val="white"/>
                </a:solidFill>
                <a:latin typeface="Papyrus" panose="03070502060502030205" pitchFamily="66" charset="0"/>
              </a:rPr>
              <a:t>1Cor.</a:t>
            </a:r>
          </a:p>
          <a:p>
            <a:r>
              <a:rPr lang="en-US" sz="6600" b="1" dirty="0">
                <a:solidFill>
                  <a:prstClr val="white"/>
                </a:solidFill>
                <a:latin typeface="Papyrus" panose="03070502060502030205" pitchFamily="66" charset="0"/>
              </a:rPr>
              <a:t>1Thes.</a:t>
            </a:r>
          </a:p>
          <a:p>
            <a:r>
              <a:rPr lang="en-US" sz="4000" b="1" dirty="0">
                <a:solidFill>
                  <a:prstClr val="white"/>
                </a:solidFill>
                <a:latin typeface="Papyrus" panose="03070502060502030205" pitchFamily="66" charset="0"/>
              </a:rPr>
              <a:t>&amp; other</a:t>
            </a:r>
          </a:p>
          <a:p>
            <a:r>
              <a:rPr lang="en-US" sz="4000" b="1" dirty="0">
                <a:solidFill>
                  <a:prstClr val="white"/>
                </a:solidFill>
                <a:latin typeface="Papyrus" panose="03070502060502030205" pitchFamily="66" charset="0"/>
              </a:rPr>
              <a:t>Epistles</a:t>
            </a:r>
          </a:p>
          <a:p>
            <a:endParaRPr lang="en-US" sz="4000" b="1" dirty="0">
              <a:solidFill>
                <a:prstClr val="white"/>
              </a:solidFill>
              <a:latin typeface="Papyrus" panose="03070502060502030205" pitchFamily="66" charset="0"/>
            </a:endParaRPr>
          </a:p>
          <a:p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175-225 AD</a:t>
            </a:r>
          </a:p>
        </p:txBody>
      </p:sp>
      <p:sp>
        <p:nvSpPr>
          <p:cNvPr id="41" name="Flowchart: Extract 40"/>
          <p:cNvSpPr/>
          <p:nvPr/>
        </p:nvSpPr>
        <p:spPr>
          <a:xfrm>
            <a:off x="3922802" y="5696419"/>
            <a:ext cx="626681" cy="435795"/>
          </a:xfrm>
          <a:prstGeom prst="flowChartExtra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81" y="93859"/>
            <a:ext cx="4053977" cy="57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9E3A4A38-E30B-7443-ADBB-2D3BE13BC59D}"/>
              </a:ext>
            </a:extLst>
          </p:cNvPr>
          <p:cNvSpPr txBox="1">
            <a:spLocks noChangeArrowheads="1"/>
          </p:cNvSpPr>
          <p:nvPr/>
        </p:nvSpPr>
        <p:spPr>
          <a:xfrm>
            <a:off x="-203101" y="-40874"/>
            <a:ext cx="5418882" cy="62865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400" dirty="0"/>
              <a:t>by permission:</a:t>
            </a:r>
          </a:p>
          <a:p>
            <a:pPr>
              <a:buFontTx/>
              <a:buNone/>
            </a:pPr>
            <a:r>
              <a:rPr lang="en-US" altLang="en-US" sz="1400" b="1" dirty="0"/>
              <a:t>Institute For Antiquity And Christianity, Claremont, California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393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66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-79375"/>
            <a:ext cx="12221216" cy="694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2846769" y="5454505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326460" y="704326"/>
            <a:ext cx="0" cy="53222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242502" y="3636335"/>
            <a:ext cx="0" cy="25109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28828" y="1763950"/>
            <a:ext cx="4" cy="397057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3204069" y="597301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LUKE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91" y="6097032"/>
            <a:ext cx="1259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|   |   |   |   |   |   |   |   |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04069" y="3079455"/>
            <a:ext cx="0" cy="27656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3059236" y="205476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</a:t>
            </a:r>
            <a:r>
              <a:rPr lang="en-US" sz="1600" dirty="0" err="1">
                <a:solidFill>
                  <a:prstClr val="black"/>
                </a:solidFill>
              </a:rPr>
              <a:t>Thess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119056" y="3552387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Cor.</a:t>
            </a:r>
          </a:p>
        </p:txBody>
      </p:sp>
      <p:pic>
        <p:nvPicPr>
          <p:cNvPr id="3074" name="Picture 2" descr="Papyrus 75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81" y="179625"/>
            <a:ext cx="1250300" cy="22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381500" y="1963174"/>
            <a:ext cx="584108" cy="407948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 descr="{\mathfrak {P}}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lowchart: Process 131"/>
          <p:cNvSpPr/>
          <p:nvPr/>
        </p:nvSpPr>
        <p:spPr>
          <a:xfrm>
            <a:off x="4105647" y="520265"/>
            <a:ext cx="1024760" cy="134768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75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54197" y="206375"/>
            <a:ext cx="1826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P 75</a:t>
            </a:r>
            <a:b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Luke</a:t>
            </a:r>
          </a:p>
          <a:p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175-225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774661" y="2655271"/>
            <a:ext cx="173797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P 46</a:t>
            </a:r>
          </a:p>
          <a:p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1 Cor.</a:t>
            </a:r>
            <a:b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1 </a:t>
            </a:r>
            <a:r>
              <a:rPr lang="en-US" sz="3200" b="1" dirty="0" err="1">
                <a:solidFill>
                  <a:prstClr val="white"/>
                </a:solidFill>
                <a:latin typeface="Papyrus" panose="03070502060502030205" pitchFamily="66" charset="0"/>
              </a:rPr>
              <a:t>Thes</a:t>
            </a:r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.</a:t>
            </a:r>
            <a:b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200" b="1" dirty="0">
                <a:solidFill>
                  <a:prstClr val="white"/>
                </a:solidFill>
                <a:latin typeface="Papyrus" panose="03070502060502030205" pitchFamily="66" charset="0"/>
              </a:rPr>
              <a:t>175-225</a:t>
            </a:r>
          </a:p>
        </p:txBody>
      </p:sp>
      <p:sp>
        <p:nvSpPr>
          <p:cNvPr id="41" name="Flowchart: Extract 40"/>
          <p:cNvSpPr/>
          <p:nvPr/>
        </p:nvSpPr>
        <p:spPr>
          <a:xfrm>
            <a:off x="3983492" y="5753570"/>
            <a:ext cx="490673" cy="361950"/>
          </a:xfrm>
          <a:prstGeom prst="flowChartExtra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81" y="2655271"/>
            <a:ext cx="1286855" cy="181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lowchart: Process 26"/>
          <p:cNvSpPr/>
          <p:nvPr/>
        </p:nvSpPr>
        <p:spPr>
          <a:xfrm>
            <a:off x="4065649" y="2054770"/>
            <a:ext cx="1024760" cy="2754786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46</a:t>
            </a:r>
          </a:p>
        </p:txBody>
      </p:sp>
      <p:pic>
        <p:nvPicPr>
          <p:cNvPr id="5123" name="Picture 3" descr="P52 re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3221418"/>
            <a:ext cx="1740309" cy="2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3915768" y="5211601"/>
            <a:ext cx="1" cy="869157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15770" y="5211601"/>
            <a:ext cx="5399680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124950" y="138350"/>
            <a:ext cx="244329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  <a:latin typeface="Papyrus" panose="03070502060502030205" pitchFamily="66" charset="0"/>
              </a:rPr>
              <a:t>P 52</a:t>
            </a:r>
            <a:br>
              <a:rPr lang="en-US" sz="4800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600" b="1" dirty="0">
                <a:solidFill>
                  <a:schemeClr val="bg1"/>
                </a:solidFill>
                <a:latin typeface="Papyrus" panose="03070502060502030205" pitchFamily="66" charset="0"/>
              </a:rPr>
              <a:t>Jn.18:</a:t>
            </a:r>
            <a:br>
              <a:rPr lang="en-US" sz="3600" b="1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US" sz="3600" b="1" dirty="0">
                <a:solidFill>
                  <a:schemeClr val="bg1"/>
                </a:solidFill>
                <a:latin typeface="Papyrus" panose="03070502060502030205" pitchFamily="66" charset="0"/>
              </a:rPr>
              <a:t>31–33 / </a:t>
            </a:r>
          </a:p>
          <a:p>
            <a:r>
              <a:rPr lang="en-US" sz="3600" b="1" dirty="0">
                <a:solidFill>
                  <a:schemeClr val="bg1"/>
                </a:solidFill>
                <a:latin typeface="Papyrus" panose="03070502060502030205" pitchFamily="66" charset="0"/>
              </a:rPr>
              <a:t>37-38 </a:t>
            </a:r>
          </a:p>
          <a:p>
            <a:r>
              <a:rPr lang="en-US" sz="3600" b="1" dirty="0">
                <a:solidFill>
                  <a:schemeClr val="bg1"/>
                </a:solidFill>
                <a:latin typeface="Papyrus" panose="03070502060502030205" pitchFamily="66" charset="0"/>
              </a:rPr>
              <a:t>c. 125-175 </a:t>
            </a:r>
          </a:p>
        </p:txBody>
      </p:sp>
    </p:spTree>
    <p:extLst>
      <p:ext uri="{BB962C8B-B14F-4D97-AF65-F5344CB8AC3E}">
        <p14:creationId xmlns:p14="http://schemas.microsoft.com/office/powerpoint/2010/main" val="913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0"/>
            <a:ext cx="1220216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373417" y="5418484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5615" y="2822030"/>
            <a:ext cx="0" cy="32928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715409" y="1686914"/>
            <a:ext cx="0" cy="444375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Process 111"/>
          <p:cNvSpPr/>
          <p:nvPr/>
        </p:nvSpPr>
        <p:spPr>
          <a:xfrm>
            <a:off x="3578772" y="551796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Plutarch</a:t>
            </a:r>
          </a:p>
        </p:txBody>
      </p:sp>
      <p:sp>
        <p:nvSpPr>
          <p:cNvPr id="116" name="Flowchart: Process 115"/>
          <p:cNvSpPr/>
          <p:nvPr/>
        </p:nvSpPr>
        <p:spPr>
          <a:xfrm>
            <a:off x="3746941" y="1855074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Arrian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564526" y="2821098"/>
            <a:ext cx="0" cy="32928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2396357" y="2054770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Diodorus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3367692" y="3814195"/>
            <a:ext cx="0" cy="235242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owchart: Process 128"/>
          <p:cNvSpPr/>
          <p:nvPr/>
        </p:nvSpPr>
        <p:spPr>
          <a:xfrm>
            <a:off x="3212662" y="3429000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Curtius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746942" y="5526688"/>
            <a:ext cx="1975941" cy="559676"/>
          </a:xfrm>
          <a:prstGeom prst="downArrow">
            <a:avLst>
              <a:gd name="adj1" fmla="val 85671"/>
              <a:gd name="adj2" fmla="val 50000"/>
            </a:avLst>
          </a:prstGeom>
          <a:noFill/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2722183" y="4981182"/>
            <a:ext cx="0" cy="11474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/>
        </p:nvSpPr>
        <p:spPr>
          <a:xfrm>
            <a:off x="2722183" y="4674479"/>
            <a:ext cx="1676396" cy="74400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TROGUS</a:t>
            </a:r>
          </a:p>
        </p:txBody>
      </p:sp>
      <p:sp>
        <p:nvSpPr>
          <p:cNvPr id="130" name="Flowchart: Process 129"/>
          <p:cNvSpPr/>
          <p:nvPr/>
        </p:nvSpPr>
        <p:spPr>
          <a:xfrm>
            <a:off x="4222532" y="443872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Justin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71701" y="1135120"/>
            <a:ext cx="6081222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owchart: Process 131"/>
          <p:cNvSpPr/>
          <p:nvPr/>
        </p:nvSpPr>
        <p:spPr>
          <a:xfrm>
            <a:off x="10772460" y="520265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Plutarch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4924101" y="2438398"/>
            <a:ext cx="4960878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Process 133"/>
          <p:cNvSpPr/>
          <p:nvPr/>
        </p:nvSpPr>
        <p:spPr>
          <a:xfrm>
            <a:off x="9096060" y="1822611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Arrian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9017232" y="2845675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Diodorus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>
            <a:cxnSpLocks/>
          </p:cNvCxnSpPr>
          <p:nvPr/>
        </p:nvCxnSpPr>
        <p:spPr>
          <a:xfrm flipH="1">
            <a:off x="3547242" y="3221419"/>
            <a:ext cx="5636169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122687" y="4162095"/>
            <a:ext cx="4422223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lowchart: Process 137"/>
          <p:cNvSpPr/>
          <p:nvPr/>
        </p:nvSpPr>
        <p:spPr>
          <a:xfrm>
            <a:off x="8071300" y="3507830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Curtius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3172" y="0"/>
            <a:ext cx="1961354" cy="60528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Arial Black" panose="020B0A04020102020204" pitchFamily="34" charset="0"/>
              </a:rPr>
              <a:t>eventdate</a:t>
            </a:r>
            <a:endParaRPr lang="en-US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6E8D36-6CAA-7A4E-8F1B-00269E2A24D2}"/>
              </a:ext>
            </a:extLst>
          </p:cNvPr>
          <p:cNvCxnSpPr>
            <a:cxnSpLocks/>
          </p:cNvCxnSpPr>
          <p:nvPr/>
        </p:nvCxnSpPr>
        <p:spPr>
          <a:xfrm flipH="1">
            <a:off x="5253218" y="5062245"/>
            <a:ext cx="842782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D7984DA-2AD2-0041-A518-783C1F9123E0}"/>
              </a:ext>
            </a:extLst>
          </p:cNvPr>
          <p:cNvSpPr/>
          <p:nvPr/>
        </p:nvSpPr>
        <p:spPr>
          <a:xfrm>
            <a:off x="5049345" y="4563163"/>
            <a:ext cx="6406056" cy="11035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Justin’s Abr. of </a:t>
            </a:r>
            <a:r>
              <a:rPr lang="en-US" dirty="0" err="1">
                <a:solidFill>
                  <a:prstClr val="black"/>
                </a:solidFill>
              </a:rPr>
              <a:t>Trogus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200 </a:t>
            </a:r>
            <a:r>
              <a:rPr lang="en-US" dirty="0" err="1">
                <a:solidFill>
                  <a:prstClr val="black"/>
                </a:solidFill>
              </a:rPr>
              <a:t>mss</a:t>
            </a:r>
            <a:r>
              <a:rPr lang="en-US" dirty="0">
                <a:solidFill>
                  <a:prstClr val="black"/>
                </a:solidFill>
              </a:rPr>
              <a:t> from  the  “middle ages”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(could not find spec. dates)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13F07A-0A15-9946-B9F9-1363DAAFAC45}"/>
              </a:ext>
            </a:extLst>
          </p:cNvPr>
          <p:cNvSpPr/>
          <p:nvPr/>
        </p:nvSpPr>
        <p:spPr>
          <a:xfrm>
            <a:off x="10233666" y="3221419"/>
            <a:ext cx="1929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Diodorus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5204" y="4057"/>
            <a:ext cx="6520855" cy="605288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 Black" panose="020B0A04020102020204" pitchFamily="34" charset="0"/>
              </a:rPr>
              <a:t>ms.</a:t>
            </a:r>
            <a:endParaRPr lang="en-US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date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8838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0"/>
            <a:ext cx="1220216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373417" y="5418484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5615" y="2822030"/>
            <a:ext cx="0" cy="32928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715409" y="1686914"/>
            <a:ext cx="0" cy="444375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Process 111"/>
          <p:cNvSpPr/>
          <p:nvPr/>
        </p:nvSpPr>
        <p:spPr>
          <a:xfrm>
            <a:off x="3578772" y="551796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Plutarch</a:t>
            </a:r>
          </a:p>
        </p:txBody>
      </p:sp>
      <p:sp>
        <p:nvSpPr>
          <p:cNvPr id="116" name="Flowchart: Process 115"/>
          <p:cNvSpPr/>
          <p:nvPr/>
        </p:nvSpPr>
        <p:spPr>
          <a:xfrm>
            <a:off x="3746941" y="1855074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Arrian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564526" y="2821098"/>
            <a:ext cx="0" cy="32928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2396357" y="2054770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Diodorus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3367692" y="3814195"/>
            <a:ext cx="0" cy="235242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owchart: Process 128"/>
          <p:cNvSpPr/>
          <p:nvPr/>
        </p:nvSpPr>
        <p:spPr>
          <a:xfrm>
            <a:off x="3212662" y="3429000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Curtius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746942" y="5526688"/>
            <a:ext cx="1975941" cy="559676"/>
          </a:xfrm>
          <a:prstGeom prst="downArrow">
            <a:avLst>
              <a:gd name="adj1" fmla="val 85671"/>
              <a:gd name="adj2" fmla="val 50000"/>
            </a:avLst>
          </a:prstGeom>
          <a:noFill/>
          <a:ln w="28575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2722183" y="4930382"/>
            <a:ext cx="0" cy="11474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/>
        </p:nvSpPr>
        <p:spPr>
          <a:xfrm>
            <a:off x="2722183" y="4674479"/>
            <a:ext cx="1676396" cy="74400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TROGUS</a:t>
            </a:r>
          </a:p>
        </p:txBody>
      </p:sp>
      <p:sp>
        <p:nvSpPr>
          <p:cNvPr id="130" name="Flowchart: Process 129"/>
          <p:cNvSpPr/>
          <p:nvPr/>
        </p:nvSpPr>
        <p:spPr>
          <a:xfrm>
            <a:off x="4222532" y="443872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Justin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71701" y="1135120"/>
            <a:ext cx="6081222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owchart: Process 131"/>
          <p:cNvSpPr/>
          <p:nvPr/>
        </p:nvSpPr>
        <p:spPr>
          <a:xfrm>
            <a:off x="10772460" y="520265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Plutarch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4924101" y="2438398"/>
            <a:ext cx="4960878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Process 133"/>
          <p:cNvSpPr/>
          <p:nvPr/>
        </p:nvSpPr>
        <p:spPr>
          <a:xfrm>
            <a:off x="9096060" y="1822611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Arrian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9017232" y="2845675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Diodorus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547242" y="3221419"/>
            <a:ext cx="5636169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122687" y="4162095"/>
            <a:ext cx="4422223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lowchart: Process 137"/>
          <p:cNvSpPr/>
          <p:nvPr/>
        </p:nvSpPr>
        <p:spPr>
          <a:xfrm>
            <a:off x="8071300" y="3507830"/>
            <a:ext cx="1024760" cy="116664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Curtius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3173" y="-38100"/>
            <a:ext cx="2113754" cy="60528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DOC.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date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087796-43CC-434C-91D8-15C57C5A0F71}"/>
              </a:ext>
            </a:extLst>
          </p:cNvPr>
          <p:cNvCxnSpPr>
            <a:cxnSpLocks/>
          </p:cNvCxnSpPr>
          <p:nvPr/>
        </p:nvCxnSpPr>
        <p:spPr>
          <a:xfrm flipH="1">
            <a:off x="5253218" y="5062245"/>
            <a:ext cx="842782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9779BFF-F9EA-9C49-947B-320F1239F09A}"/>
              </a:ext>
            </a:extLst>
          </p:cNvPr>
          <p:cNvSpPr/>
          <p:nvPr/>
        </p:nvSpPr>
        <p:spPr>
          <a:xfrm>
            <a:off x="5049345" y="4563163"/>
            <a:ext cx="6406056" cy="11035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Justin’s Abr. of </a:t>
            </a:r>
            <a:r>
              <a:rPr lang="en-US" dirty="0" err="1">
                <a:solidFill>
                  <a:prstClr val="black"/>
                </a:solidFill>
              </a:rPr>
              <a:t>Trogus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200 </a:t>
            </a:r>
            <a:r>
              <a:rPr lang="en-US" dirty="0" err="1">
                <a:solidFill>
                  <a:prstClr val="black"/>
                </a:solidFill>
              </a:rPr>
              <a:t>mss</a:t>
            </a:r>
            <a:r>
              <a:rPr lang="en-US" dirty="0">
                <a:solidFill>
                  <a:prstClr val="black"/>
                </a:solidFill>
              </a:rPr>
              <a:t> from  the  “middle ages”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(could not find spec. dates)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14948" y="4696073"/>
            <a:ext cx="478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Trogus</a:t>
            </a:r>
            <a:r>
              <a:rPr lang="en-US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 abr. 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by Justin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7440" y="-50964"/>
            <a:ext cx="3430135" cy="605288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 Black" panose="020B0A04020102020204" pitchFamily="34" charset="0"/>
              </a:rPr>
              <a:t>ms.</a:t>
            </a:r>
            <a:endParaRPr lang="en-US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date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  <a:b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0F686C-16FB-A04D-AC9E-261ED4EB412A}"/>
              </a:ext>
            </a:extLst>
          </p:cNvPr>
          <p:cNvSpPr/>
          <p:nvPr/>
        </p:nvSpPr>
        <p:spPr>
          <a:xfrm>
            <a:off x="5660669" y="-380991"/>
            <a:ext cx="2808266" cy="6601053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rgbClr r="0" g="0" b="0"/>
              </a:gs>
              <a:gs pos="0">
                <a:schemeClr val="accent6">
                  <a:lumMod val="75000"/>
                  <a:alpha val="70000"/>
                </a:schemeClr>
              </a:gs>
            </a:gsLst>
            <a:lin ang="0" scaled="0"/>
          </a:gradFill>
          <a:ln>
            <a:solidFill>
              <a:srgbClr val="FFFF00"/>
            </a:solidFill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Arial Black" panose="020B0A04020102020204" pitchFamily="34" charset="0"/>
              </a:rPr>
              <a:t>...?...</a:t>
            </a:r>
          </a:p>
        </p:txBody>
      </p:sp>
    </p:spTree>
    <p:extLst>
      <p:ext uri="{BB962C8B-B14F-4D97-AF65-F5344CB8AC3E}">
        <p14:creationId xmlns:p14="http://schemas.microsoft.com/office/powerpoint/2010/main" val="11480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3" grpId="0"/>
      <p:bldP spid="31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-79375"/>
            <a:ext cx="12221216" cy="694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2827719" y="5454505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326460" y="704326"/>
            <a:ext cx="0" cy="53222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242502" y="3636335"/>
            <a:ext cx="0" cy="25109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28828" y="1763950"/>
            <a:ext cx="4" cy="397057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3204069" y="597301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LUKE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91" y="6097032"/>
            <a:ext cx="1259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|   |   |   |   |   |   |   |   |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04069" y="3079455"/>
            <a:ext cx="0" cy="27656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3059236" y="205476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</a:t>
            </a:r>
            <a:r>
              <a:rPr lang="en-US" sz="1600" dirty="0" err="1">
                <a:solidFill>
                  <a:prstClr val="black"/>
                </a:solidFill>
              </a:rPr>
              <a:t>Thess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119056" y="3552387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Cor.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381500" y="1963174"/>
            <a:ext cx="584108" cy="407948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 descr="{\mathfrak {P}}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lowchart: Process 131"/>
          <p:cNvSpPr/>
          <p:nvPr/>
        </p:nvSpPr>
        <p:spPr>
          <a:xfrm>
            <a:off x="4105647" y="2462136"/>
            <a:ext cx="1024760" cy="134768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46</a:t>
            </a:r>
          </a:p>
        </p:txBody>
      </p:sp>
      <p:sp>
        <p:nvSpPr>
          <p:cNvPr id="41" name="Flowchart: Extract 40"/>
          <p:cNvSpPr/>
          <p:nvPr/>
        </p:nvSpPr>
        <p:spPr>
          <a:xfrm>
            <a:off x="3983492" y="5753570"/>
            <a:ext cx="490673" cy="361950"/>
          </a:xfrm>
          <a:prstGeom prst="flowChartExtra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123" y="-49038"/>
            <a:ext cx="156945" cy="61694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DOC</a:t>
            </a: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date</a:t>
            </a: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2221" y="-29917"/>
            <a:ext cx="980841" cy="61694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ms</a:t>
            </a: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1" y="363969"/>
            <a:ext cx="3605020" cy="50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091471" y="933384"/>
            <a:ext cx="310052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  <a:t>P 46</a:t>
            </a:r>
          </a:p>
          <a:p>
            <a: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  <a:t>1 Cor.</a:t>
            </a:r>
            <a:b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  <a:t>1 </a:t>
            </a:r>
            <a:r>
              <a:rPr lang="en-US" sz="6000" b="1" dirty="0" err="1">
                <a:solidFill>
                  <a:prstClr val="white"/>
                </a:solidFill>
                <a:latin typeface="Papyrus" panose="03070502060502030205" pitchFamily="66" charset="0"/>
              </a:rPr>
              <a:t>Thes</a:t>
            </a:r>
            <a: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  <a:t>.</a:t>
            </a:r>
            <a:b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6000" b="1" dirty="0">
                <a:solidFill>
                  <a:prstClr val="white"/>
                </a:solidFill>
                <a:latin typeface="Papyrus" panose="03070502060502030205" pitchFamily="66" charset="0"/>
              </a:rPr>
              <a:t>175-225</a:t>
            </a:r>
          </a:p>
        </p:txBody>
      </p:sp>
    </p:spTree>
    <p:extLst>
      <p:ext uri="{BB962C8B-B14F-4D97-AF65-F5344CB8AC3E}">
        <p14:creationId xmlns:p14="http://schemas.microsoft.com/office/powerpoint/2010/main" val="41324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-79375"/>
            <a:ext cx="12221216" cy="694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2827719" y="5454505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326460" y="704326"/>
            <a:ext cx="0" cy="53222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242502" y="3636335"/>
            <a:ext cx="0" cy="25109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28828" y="1763950"/>
            <a:ext cx="4" cy="397057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3204069" y="597301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LUKE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91" y="6097032"/>
            <a:ext cx="1259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|   |   |   |   |   |   |   |   |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04069" y="3079455"/>
            <a:ext cx="0" cy="27656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3059236" y="2054769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</a:t>
            </a:r>
            <a:r>
              <a:rPr lang="en-US" sz="1600" dirty="0" err="1">
                <a:solidFill>
                  <a:prstClr val="black"/>
                </a:solidFill>
              </a:rPr>
              <a:t>Thess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119056" y="3552387"/>
            <a:ext cx="1024760" cy="11666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 Cor.</a:t>
            </a:r>
          </a:p>
        </p:txBody>
      </p:sp>
      <p:pic>
        <p:nvPicPr>
          <p:cNvPr id="3074" name="Picture 2" descr="Papyrus 75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12" y="-66701"/>
            <a:ext cx="3184438" cy="58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381500" y="1963174"/>
            <a:ext cx="584108" cy="407948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7" descr="{\mathfrak {P}}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lowchart: Process 131"/>
          <p:cNvSpPr/>
          <p:nvPr/>
        </p:nvSpPr>
        <p:spPr>
          <a:xfrm>
            <a:off x="4105647" y="520265"/>
            <a:ext cx="1024760" cy="134768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75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051353" y="-49038"/>
            <a:ext cx="2929007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latin typeface="Papyrus" panose="03070502060502030205" pitchFamily="66" charset="0"/>
              </a:rPr>
              <a:t>P 75</a:t>
            </a:r>
            <a:br>
              <a:rPr lang="en-US" sz="6000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6000" dirty="0">
                <a:solidFill>
                  <a:prstClr val="white"/>
                </a:solidFill>
                <a:latin typeface="Papyrus" panose="03070502060502030205" pitchFamily="66" charset="0"/>
              </a:rPr>
              <a:t>Luke</a:t>
            </a:r>
          </a:p>
          <a:p>
            <a:r>
              <a:rPr lang="en-US" sz="6000" dirty="0">
                <a:solidFill>
                  <a:prstClr val="white"/>
                </a:solidFill>
                <a:latin typeface="Papyrus" panose="03070502060502030205" pitchFamily="66" charset="0"/>
              </a:rPr>
              <a:t>3:18-</a:t>
            </a:r>
          </a:p>
          <a:p>
            <a:r>
              <a:rPr lang="en-US" sz="6000" dirty="0">
                <a:solidFill>
                  <a:prstClr val="white"/>
                </a:solidFill>
                <a:latin typeface="Papyrus" panose="03070502060502030205" pitchFamily="66" charset="0"/>
              </a:rPr>
              <a:t>24:53</a:t>
            </a:r>
            <a:br>
              <a:rPr lang="en-US" sz="6000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600" dirty="0">
                <a:solidFill>
                  <a:prstClr val="white"/>
                </a:solidFill>
                <a:latin typeface="Papyrus" panose="03070502060502030205" pitchFamily="66" charset="0"/>
              </a:rPr>
              <a:t>&amp;John</a:t>
            </a:r>
          </a:p>
          <a:p>
            <a:r>
              <a:rPr lang="en-US" sz="3600" dirty="0">
                <a:solidFill>
                  <a:prstClr val="white"/>
                </a:solidFill>
                <a:latin typeface="Papyrus" panose="03070502060502030205" pitchFamily="66" charset="0"/>
              </a:rPr>
              <a:t>175-225 AD</a:t>
            </a:r>
          </a:p>
          <a:p>
            <a: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  <a:t>Though a few have </a:t>
            </a:r>
            <a:b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  <a:t>proposed dates of </a:t>
            </a:r>
            <a:b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  <a:t>end of 3</a:t>
            </a:r>
            <a:r>
              <a:rPr lang="en-US" sz="2000" i="1" baseline="30000" dirty="0">
                <a:solidFill>
                  <a:prstClr val="white"/>
                </a:solidFill>
                <a:latin typeface="Papyrus" panose="03070502060502030205" pitchFamily="66" charset="0"/>
              </a:rPr>
              <a:t>rd</a:t>
            </a:r>
            <a: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  <a:t> or 4</a:t>
            </a:r>
            <a:r>
              <a:rPr lang="en-US" sz="2000" i="1" baseline="30000" dirty="0">
                <a:solidFill>
                  <a:prstClr val="white"/>
                </a:solidFill>
                <a:latin typeface="Papyrus" panose="03070502060502030205" pitchFamily="66" charset="0"/>
              </a:rPr>
              <a:t>th</a:t>
            </a:r>
            <a:r>
              <a:rPr lang="en-US" sz="2000" i="1" dirty="0">
                <a:solidFill>
                  <a:prstClr val="white"/>
                </a:solidFill>
                <a:latin typeface="Papyrus" panose="03070502060502030205" pitchFamily="66" charset="0"/>
              </a:rPr>
              <a:t> cent.</a:t>
            </a:r>
          </a:p>
        </p:txBody>
      </p:sp>
      <p:sp>
        <p:nvSpPr>
          <p:cNvPr id="41" name="Flowchart: Extract 40"/>
          <p:cNvSpPr/>
          <p:nvPr/>
        </p:nvSpPr>
        <p:spPr>
          <a:xfrm>
            <a:off x="3983492" y="5753570"/>
            <a:ext cx="490673" cy="361950"/>
          </a:xfrm>
          <a:prstGeom prst="flowChartExtra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123" y="-49038"/>
            <a:ext cx="279337" cy="61694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DOC</a:t>
            </a: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date gap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26460" y="-29917"/>
            <a:ext cx="902368" cy="61694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ms</a:t>
            </a: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148" y="-79375"/>
            <a:ext cx="12221216" cy="694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149" y="6297212"/>
            <a:ext cx="126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        300       200       100        /\        100      200       300      400        500      600      700      800      900     1000     1100    1200    1300     1400     1500          </a:t>
            </a:r>
          </a:p>
        </p:txBody>
      </p:sp>
      <p:sp>
        <p:nvSpPr>
          <p:cNvPr id="123" name="Down Arrow Callout 122"/>
          <p:cNvSpPr/>
          <p:nvPr/>
        </p:nvSpPr>
        <p:spPr>
          <a:xfrm>
            <a:off x="2846769" y="5454505"/>
            <a:ext cx="229755" cy="685059"/>
          </a:xfrm>
          <a:prstGeom prst="downArrowCallout">
            <a:avLst>
              <a:gd name="adj1" fmla="val 100000"/>
              <a:gd name="adj2" fmla="val 50000"/>
              <a:gd name="adj3" fmla="val 0"/>
              <a:gd name="adj4" fmla="val 99548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-18148" y="6139564"/>
            <a:ext cx="122179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-18149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723158" y="6036074"/>
            <a:ext cx="123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             |                           |                          |                          |                           |                         |                          |                          |                          |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91" y="6097032"/>
            <a:ext cx="1259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 Narrow" panose="020B0606020202030204" pitchFamily="34" charset="0"/>
              </a:rPr>
              <a:t>|   |   |   |   |   |   |   |   |</a:t>
            </a:r>
          </a:p>
        </p:txBody>
      </p:sp>
      <p:sp>
        <p:nvSpPr>
          <p:cNvPr id="24" name="AutoShape 7" descr="{\mathfrak {P}}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lowchart: Process 131"/>
          <p:cNvSpPr/>
          <p:nvPr/>
        </p:nvSpPr>
        <p:spPr>
          <a:xfrm>
            <a:off x="5777718" y="206375"/>
            <a:ext cx="1024760" cy="1347689"/>
          </a:xfrm>
          <a:prstGeom prst="flowChart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 52</a:t>
            </a:r>
          </a:p>
        </p:txBody>
      </p:sp>
      <p:pic>
        <p:nvPicPr>
          <p:cNvPr id="5123" name="Picture 3" descr="P52 re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45" y="1716020"/>
            <a:ext cx="1963596" cy="30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3915768" y="5211601"/>
            <a:ext cx="1" cy="869157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15770" y="3552387"/>
            <a:ext cx="1412975" cy="1659214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08107" y="1748184"/>
            <a:ext cx="244329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  <a:latin typeface="Papyrus" panose="03070502060502030205" pitchFamily="66" charset="0"/>
              </a:rPr>
              <a:t>P 52</a:t>
            </a:r>
            <a:br>
              <a:rPr lang="en-US" sz="4800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600" b="1" dirty="0">
                <a:solidFill>
                  <a:prstClr val="white"/>
                </a:solidFill>
                <a:latin typeface="Papyrus" panose="03070502060502030205" pitchFamily="66" charset="0"/>
              </a:rPr>
              <a:t>Jn.18:</a:t>
            </a:r>
            <a:br>
              <a:rPr lang="en-US" sz="3600" b="1" dirty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3600" b="1" dirty="0">
                <a:solidFill>
                  <a:prstClr val="white"/>
                </a:solidFill>
                <a:latin typeface="Papyrus" panose="03070502060502030205" pitchFamily="66" charset="0"/>
              </a:rPr>
              <a:t>31–33 / </a:t>
            </a:r>
          </a:p>
          <a:p>
            <a:r>
              <a:rPr lang="en-US" sz="3600" b="1" dirty="0">
                <a:solidFill>
                  <a:prstClr val="white"/>
                </a:solidFill>
                <a:latin typeface="Papyrus" panose="03070502060502030205" pitchFamily="66" charset="0"/>
              </a:rPr>
              <a:t>37-38 </a:t>
            </a:r>
          </a:p>
          <a:p>
            <a:r>
              <a:rPr lang="en-US" sz="3600" b="1" dirty="0">
                <a:solidFill>
                  <a:prstClr val="white"/>
                </a:solidFill>
                <a:latin typeface="Papyrus" panose="03070502060502030205" pitchFamily="66" charset="0"/>
              </a:rPr>
              <a:t>c. 125-175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7123" y="-64804"/>
            <a:ext cx="428796" cy="61694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DOC</a:t>
            </a: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Date</a:t>
            </a:r>
          </a:p>
          <a:p>
            <a:pPr algn="ctr"/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59279" y="-61459"/>
            <a:ext cx="456492" cy="6169481"/>
          </a:xfrm>
          <a:prstGeom prst="rect">
            <a:avLst/>
          </a:prstGeom>
          <a:solidFill>
            <a:srgbClr val="FFFF00">
              <a:alpha val="6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ms</a:t>
            </a: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date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0777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40ACEE6-814E-A749-96CC-93F899DEA5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50F594-CCFF-0944-A8EC-EF8A0F830AEC}"/>
              </a:ext>
            </a:extLst>
          </p:cNvPr>
          <p:cNvGrpSpPr/>
          <p:nvPr/>
        </p:nvGrpSpPr>
        <p:grpSpPr>
          <a:xfrm>
            <a:off x="30631" y="2741398"/>
            <a:ext cx="2556643" cy="4789015"/>
            <a:chOff x="348023" y="2031406"/>
            <a:chExt cx="2556643" cy="47890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12EA7E-86A5-4444-9320-E359DD496F96}"/>
                </a:ext>
              </a:extLst>
            </p:cNvPr>
            <p:cNvSpPr/>
            <p:nvPr/>
          </p:nvSpPr>
          <p:spPr>
            <a:xfrm>
              <a:off x="913250" y="2392547"/>
              <a:ext cx="614363" cy="61079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7E062-F412-9B43-BCE4-CD71A616766A}"/>
                </a:ext>
              </a:extLst>
            </p:cNvPr>
            <p:cNvGrpSpPr/>
            <p:nvPr/>
          </p:nvGrpSpPr>
          <p:grpSpPr>
            <a:xfrm rot="196924">
              <a:off x="348023" y="2031406"/>
              <a:ext cx="2556643" cy="4789015"/>
              <a:chOff x="353159" y="2024230"/>
              <a:chExt cx="2556643" cy="4789015"/>
            </a:xfrm>
          </p:grpSpPr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5297BF06-517A-5A48-AA0C-375C7937016B}"/>
                  </a:ext>
                </a:extLst>
              </p:cNvPr>
              <p:cNvSpPr/>
              <p:nvPr/>
            </p:nvSpPr>
            <p:spPr>
              <a:xfrm rot="21299917">
                <a:off x="453722" y="2226967"/>
                <a:ext cx="861929" cy="3249069"/>
              </a:xfrm>
              <a:prstGeom prst="arc">
                <a:avLst>
                  <a:gd name="adj1" fmla="val 17909990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289C6C79-EDC6-0940-B365-9470C04FCCEB}"/>
                  </a:ext>
                </a:extLst>
              </p:cNvPr>
              <p:cNvSpPr/>
              <p:nvPr/>
            </p:nvSpPr>
            <p:spPr>
              <a:xfrm rot="20307275">
                <a:off x="926627" y="3564176"/>
                <a:ext cx="861929" cy="3249069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27BF8845-F4EE-AA44-AB9A-C12927191A50}"/>
                  </a:ext>
                </a:extLst>
              </p:cNvPr>
              <p:cNvSpPr/>
              <p:nvPr/>
            </p:nvSpPr>
            <p:spPr>
              <a:xfrm rot="777141">
                <a:off x="353159" y="3299306"/>
                <a:ext cx="861929" cy="3249069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0CB8C698-7992-2342-994F-6FF2BEFF54DC}"/>
                  </a:ext>
                </a:extLst>
              </p:cNvPr>
              <p:cNvSpPr/>
              <p:nvPr/>
            </p:nvSpPr>
            <p:spPr>
              <a:xfrm rot="6189729" flipH="1">
                <a:off x="1126462" y="5193812"/>
                <a:ext cx="238038" cy="905790"/>
              </a:xfrm>
              <a:prstGeom prst="arc">
                <a:avLst>
                  <a:gd name="adj1" fmla="val 1719109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FF874387-792B-2C43-A27C-0D6827AB1ACE}"/>
                  </a:ext>
                </a:extLst>
              </p:cNvPr>
              <p:cNvSpPr/>
              <p:nvPr/>
            </p:nvSpPr>
            <p:spPr>
              <a:xfrm rot="5761056" flipH="1">
                <a:off x="1963816" y="5074918"/>
                <a:ext cx="238038" cy="905790"/>
              </a:xfrm>
              <a:prstGeom prst="arc">
                <a:avLst>
                  <a:gd name="adj1" fmla="val 1719109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CA06FCE-C37A-6D47-89F5-D9FC02B2A853}"/>
                  </a:ext>
                </a:extLst>
              </p:cNvPr>
              <p:cNvSpPr/>
              <p:nvPr/>
            </p:nvSpPr>
            <p:spPr>
              <a:xfrm rot="12462209">
                <a:off x="695158" y="3205985"/>
                <a:ext cx="1272940" cy="1656053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26211375-66A6-E341-AD57-9BB2188DC100}"/>
                  </a:ext>
                </a:extLst>
              </p:cNvPr>
              <p:cNvSpPr/>
              <p:nvPr/>
            </p:nvSpPr>
            <p:spPr>
              <a:xfrm rot="4625636">
                <a:off x="1124696" y="1512064"/>
                <a:ext cx="1272940" cy="2297272"/>
              </a:xfrm>
              <a:prstGeom prst="arc">
                <a:avLst>
                  <a:gd name="adj1" fmla="val 1850343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2365FA7D-4D69-0A49-BF2D-E5786BA7D3D9}"/>
              </a:ext>
            </a:extLst>
          </p:cNvPr>
          <p:cNvSpPr/>
          <p:nvPr/>
        </p:nvSpPr>
        <p:spPr>
          <a:xfrm>
            <a:off x="385221" y="155964"/>
            <a:ext cx="3666108" cy="2068569"/>
          </a:xfrm>
          <a:prstGeom prst="wedgeEllipseCallout">
            <a:avLst>
              <a:gd name="adj1" fmla="val -24779"/>
              <a:gd name="adj2" fmla="val 85983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gospels just legends from later times.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5897B24A-DB2B-B346-9BF9-5D05AEC9E192}"/>
              </a:ext>
            </a:extLst>
          </p:cNvPr>
          <p:cNvSpPr/>
          <p:nvPr/>
        </p:nvSpPr>
        <p:spPr>
          <a:xfrm>
            <a:off x="4051329" y="3321257"/>
            <a:ext cx="5192683" cy="2842321"/>
          </a:xfrm>
          <a:prstGeom prst="wedgeEllipseCallout">
            <a:avLst>
              <a:gd name="adj1" fmla="val -90386"/>
              <a:gd name="adj2" fmla="val -39416"/>
            </a:avLst>
          </a:prstGeo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earlier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letters of Paul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(7 authentic ones)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don’t tell the stories found in the gospels.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B116AB43-2CDA-EA4A-B28D-DD71CA12BD27}"/>
              </a:ext>
            </a:extLst>
          </p:cNvPr>
          <p:cNvSpPr/>
          <p:nvPr/>
        </p:nvSpPr>
        <p:spPr>
          <a:xfrm>
            <a:off x="4272745" y="593258"/>
            <a:ext cx="3646509" cy="2509281"/>
          </a:xfrm>
          <a:prstGeom prst="wedgeEllipseCallout">
            <a:avLst>
              <a:gd name="adj1" fmla="val -123487"/>
              <a:gd name="adj2" fmla="val 60251"/>
            </a:avLst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None of them were written by eye witnesses.</a:t>
            </a:r>
          </a:p>
        </p:txBody>
      </p:sp>
      <p:sp>
        <p:nvSpPr>
          <p:cNvPr id="16" name="Horizontal Scroll 15">
            <a:extLst>
              <a:ext uri="{FF2B5EF4-FFF2-40B4-BE49-F238E27FC236}">
                <a16:creationId xmlns:a16="http://schemas.microsoft.com/office/drawing/2014/main" id="{902BAB1F-71AA-1047-9F6D-DFB2F6246989}"/>
              </a:ext>
            </a:extLst>
          </p:cNvPr>
          <p:cNvSpPr/>
          <p:nvPr/>
        </p:nvSpPr>
        <p:spPr bwMode="auto">
          <a:xfrm>
            <a:off x="7410989" y="54030"/>
            <a:ext cx="4212140" cy="4029075"/>
          </a:xfrm>
          <a:prstGeom prst="horizontalScroll">
            <a:avLst>
              <a:gd name="adj" fmla="val 10573"/>
            </a:avLst>
          </a:prstGeom>
          <a:blipFill>
            <a:blip r:embed="rId2" cstate="print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cs typeface="Narkisim" pitchFamily="34" charset="-79"/>
              </a:rPr>
              <a:t>JOHN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cs typeface="Narkisim" pitchFamily="34" charset="-79"/>
              </a:rPr>
              <a:t>21:24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cs typeface="Narkisim" pitchFamily="34" charset="-79"/>
              </a:rPr>
              <a:t>Cf.</a:t>
            </a:r>
            <a:br>
              <a:rPr lang="en-US" sz="3600" b="1" dirty="0">
                <a:cs typeface="Narkisim" pitchFamily="34" charset="-79"/>
              </a:rPr>
            </a:br>
            <a:r>
              <a:rPr lang="en-US" sz="3600" b="1" dirty="0">
                <a:cs typeface="Narkisim" pitchFamily="34" charset="-79"/>
              </a:rPr>
              <a:t>1 JOHN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cs typeface="Narkisim" pitchFamily="34" charset="-79"/>
              </a:rPr>
              <a:t> 1:1-4</a:t>
            </a:r>
          </a:p>
        </p:txBody>
      </p:sp>
    </p:spTree>
    <p:extLst>
      <p:ext uri="{BB962C8B-B14F-4D97-AF65-F5344CB8AC3E}">
        <p14:creationId xmlns:p14="http://schemas.microsoft.com/office/powerpoint/2010/main" val="1138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Stencil" pitchFamily="82" charset="77"/>
                <a:cs typeface="Phosphate Inline" panose="02000506050000020004" pitchFamily="2" charset="77"/>
              </a:rPr>
              <a:t>NEXT UP:</a:t>
            </a:r>
            <a:br>
              <a:rPr lang="en-US" sz="4400" dirty="0">
                <a:solidFill>
                  <a:prstClr val="white"/>
                </a:solidFill>
                <a:latin typeface="Stencil" pitchFamily="82" charset="77"/>
                <a:cs typeface="Phosphate Inline" panose="02000506050000020004" pitchFamily="2" charset="77"/>
              </a:rPr>
            </a:br>
            <a:br>
              <a:rPr lang="en-US" sz="4400" dirty="0">
                <a:solidFill>
                  <a:prstClr val="white"/>
                </a:solidFill>
                <a:latin typeface="Stencil" pitchFamily="82" charset="77"/>
                <a:cs typeface="Phosphate Inline" panose="02000506050000020004" pitchFamily="2" charset="77"/>
              </a:rPr>
            </a:br>
            <a:r>
              <a:rPr lang="en-US" sz="4400" dirty="0">
                <a:solidFill>
                  <a:prstClr val="white"/>
                </a:solidFill>
                <a:latin typeface="Stencil" pitchFamily="82" charset="77"/>
                <a:cs typeface="Phosphate Inline" panose="02000506050000020004" pitchFamily="2" charset="77"/>
              </a:rPr>
              <a:t>EVIDENCE FOR</a:t>
            </a:r>
          </a:p>
          <a:p>
            <a:pPr algn="ctr"/>
            <a:r>
              <a:rPr lang="en-US" sz="4400" dirty="0">
                <a:solidFill>
                  <a:prstClr val="white"/>
                </a:solidFill>
                <a:latin typeface="Stencil" pitchFamily="82" charset="77"/>
                <a:cs typeface="Phosphate Inline" panose="02000506050000020004" pitchFamily="2" charset="77"/>
              </a:rPr>
              <a:t>THE AUTHORSHIP &amp; DATE</a:t>
            </a:r>
          </a:p>
          <a:p>
            <a:pPr algn="ctr"/>
            <a:r>
              <a:rPr lang="en-US" sz="4400" dirty="0">
                <a:solidFill>
                  <a:prstClr val="white"/>
                </a:solidFill>
                <a:latin typeface="Stencil" pitchFamily="82" charset="77"/>
                <a:cs typeface="Phosphate Inline" panose="02000506050000020004" pitchFamily="2" charset="77"/>
              </a:rPr>
              <a:t>OF LUKE &amp; ACTS</a:t>
            </a:r>
          </a:p>
        </p:txBody>
      </p:sp>
    </p:spTree>
    <p:extLst>
      <p:ext uri="{BB962C8B-B14F-4D97-AF65-F5344CB8AC3E}">
        <p14:creationId xmlns:p14="http://schemas.microsoft.com/office/powerpoint/2010/main" val="16197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616243-39B6-7847-8603-B287ADE14A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672E6-910E-244D-B538-CEBF84D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199" y="863576"/>
            <a:ext cx="11023600" cy="5336381"/>
          </a:xfrm>
          <a:solidFill>
            <a:schemeClr val="tx1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1. </a:t>
            </a:r>
            <a:r>
              <a:rPr lang="en-US" sz="4400" dirty="0">
                <a:solidFill>
                  <a:srgbClr val="FFFF00"/>
                </a:solidFill>
              </a:rPr>
              <a:t>UNDERSTAND</a:t>
            </a:r>
            <a:r>
              <a:rPr lang="en-US" sz="4400" dirty="0">
                <a:solidFill>
                  <a:schemeClr val="bg1"/>
                </a:solidFill>
              </a:rPr>
              <a:t> A CRITIC’S ARGUMENT</a:t>
            </a: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3. </a:t>
            </a:r>
            <a:r>
              <a:rPr lang="en-US" sz="4400" dirty="0">
                <a:solidFill>
                  <a:srgbClr val="FFFF00"/>
                </a:solidFill>
              </a:rPr>
              <a:t>BACKUP </a:t>
            </a:r>
            <a:r>
              <a:rPr lang="en-US" sz="4400" dirty="0">
                <a:solidFill>
                  <a:schemeClr val="bg1"/>
                </a:solidFill>
              </a:rPr>
              <a:t>TO A COMMON POINT</a:t>
            </a: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2. </a:t>
            </a:r>
            <a:r>
              <a:rPr lang="en-US" sz="4400" dirty="0">
                <a:solidFill>
                  <a:srgbClr val="FFFF00"/>
                </a:solidFill>
              </a:rPr>
              <a:t>ANSWER &amp; GIVE A REASON </a:t>
            </a:r>
            <a:r>
              <a:rPr lang="en-US" sz="4400" dirty="0">
                <a:solidFill>
                  <a:schemeClr val="bg1"/>
                </a:solidFill>
              </a:rPr>
              <a:t>FOR YOUR HOPE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          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5C555-4210-904E-A547-B75108A7D24E}"/>
              </a:ext>
            </a:extLst>
          </p:cNvPr>
          <p:cNvSpPr/>
          <p:nvPr/>
        </p:nvSpPr>
        <p:spPr>
          <a:xfrm>
            <a:off x="1143000" y="326978"/>
            <a:ext cx="10144125" cy="107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525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GOAL WHEN ADDRESSING A CRITIC’S ARGUMENT</a:t>
            </a:r>
          </a:p>
        </p:txBody>
      </p:sp>
    </p:spTree>
    <p:extLst>
      <p:ext uri="{BB962C8B-B14F-4D97-AF65-F5344CB8AC3E}">
        <p14:creationId xmlns:p14="http://schemas.microsoft.com/office/powerpoint/2010/main" val="22910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40ACEE6-814E-A749-96CC-93F899DEA5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73F661-9B92-E143-82FF-940E44EA75EE}"/>
              </a:ext>
            </a:extLst>
          </p:cNvPr>
          <p:cNvGrpSpPr/>
          <p:nvPr/>
        </p:nvGrpSpPr>
        <p:grpSpPr>
          <a:xfrm>
            <a:off x="30631" y="112542"/>
            <a:ext cx="3865741" cy="7417871"/>
            <a:chOff x="30631" y="112542"/>
            <a:chExt cx="3865741" cy="74178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50F594-CCFF-0944-A8EC-EF8A0F830AEC}"/>
                </a:ext>
              </a:extLst>
            </p:cNvPr>
            <p:cNvGrpSpPr/>
            <p:nvPr/>
          </p:nvGrpSpPr>
          <p:grpSpPr>
            <a:xfrm>
              <a:off x="30631" y="2741398"/>
              <a:ext cx="2556643" cy="4789015"/>
              <a:chOff x="348023" y="2031406"/>
              <a:chExt cx="2556643" cy="4789015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112EA7E-86A5-4444-9320-E359DD496F96}"/>
                  </a:ext>
                </a:extLst>
              </p:cNvPr>
              <p:cNvSpPr/>
              <p:nvPr/>
            </p:nvSpPr>
            <p:spPr>
              <a:xfrm>
                <a:off x="913250" y="2392547"/>
                <a:ext cx="614363" cy="6107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27E062-F412-9B43-BCE4-CD71A616766A}"/>
                  </a:ext>
                </a:extLst>
              </p:cNvPr>
              <p:cNvGrpSpPr/>
              <p:nvPr/>
            </p:nvGrpSpPr>
            <p:grpSpPr>
              <a:xfrm rot="196924">
                <a:off x="348023" y="2031406"/>
                <a:ext cx="2556643" cy="4789015"/>
                <a:chOff x="353159" y="2024230"/>
                <a:chExt cx="2556643" cy="4789015"/>
              </a:xfrm>
            </p:grpSpPr>
            <p:sp>
              <p:nvSpPr>
                <p:cNvPr id="5" name="Arc 4">
                  <a:extLst>
                    <a:ext uri="{FF2B5EF4-FFF2-40B4-BE49-F238E27FC236}">
                      <a16:creationId xmlns:a16="http://schemas.microsoft.com/office/drawing/2014/main" id="{5297BF06-517A-5A48-AA0C-375C7937016B}"/>
                    </a:ext>
                  </a:extLst>
                </p:cNvPr>
                <p:cNvSpPr/>
                <p:nvPr/>
              </p:nvSpPr>
              <p:spPr>
                <a:xfrm rot="21299917">
                  <a:off x="453722" y="2226967"/>
                  <a:ext cx="861929" cy="3249069"/>
                </a:xfrm>
                <a:prstGeom prst="arc">
                  <a:avLst>
                    <a:gd name="adj1" fmla="val 17909990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289C6C79-EDC6-0940-B365-9470C04FCCEB}"/>
                    </a:ext>
                  </a:extLst>
                </p:cNvPr>
                <p:cNvSpPr/>
                <p:nvPr/>
              </p:nvSpPr>
              <p:spPr>
                <a:xfrm rot="20307275">
                  <a:off x="926627" y="3564176"/>
                  <a:ext cx="861929" cy="3249069"/>
                </a:xfrm>
                <a:prstGeom prst="arc">
                  <a:avLst>
                    <a:gd name="adj1" fmla="val 17606525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27BF8845-F4EE-AA44-AB9A-C12927191A50}"/>
                    </a:ext>
                  </a:extLst>
                </p:cNvPr>
                <p:cNvSpPr/>
                <p:nvPr/>
              </p:nvSpPr>
              <p:spPr>
                <a:xfrm rot="777141">
                  <a:off x="353159" y="3299306"/>
                  <a:ext cx="861929" cy="3249069"/>
                </a:xfrm>
                <a:prstGeom prst="arc">
                  <a:avLst>
                    <a:gd name="adj1" fmla="val 17606525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0CB8C698-7992-2342-994F-6FF2BEFF54DC}"/>
                    </a:ext>
                  </a:extLst>
                </p:cNvPr>
                <p:cNvSpPr/>
                <p:nvPr/>
              </p:nvSpPr>
              <p:spPr>
                <a:xfrm rot="6189729" flipH="1">
                  <a:off x="1126462" y="5193812"/>
                  <a:ext cx="238038" cy="905790"/>
                </a:xfrm>
                <a:prstGeom prst="arc">
                  <a:avLst>
                    <a:gd name="adj1" fmla="val 17191095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FF874387-792B-2C43-A27C-0D6827AB1ACE}"/>
                    </a:ext>
                  </a:extLst>
                </p:cNvPr>
                <p:cNvSpPr/>
                <p:nvPr/>
              </p:nvSpPr>
              <p:spPr>
                <a:xfrm rot="5761056" flipH="1">
                  <a:off x="1963816" y="5074918"/>
                  <a:ext cx="238038" cy="905790"/>
                </a:xfrm>
                <a:prstGeom prst="arc">
                  <a:avLst>
                    <a:gd name="adj1" fmla="val 17191095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5CA06FCE-C37A-6D47-89F5-D9FC02B2A853}"/>
                    </a:ext>
                  </a:extLst>
                </p:cNvPr>
                <p:cNvSpPr/>
                <p:nvPr/>
              </p:nvSpPr>
              <p:spPr>
                <a:xfrm rot="12462209">
                  <a:off x="695158" y="3205985"/>
                  <a:ext cx="1272940" cy="1656053"/>
                </a:xfrm>
                <a:prstGeom prst="arc">
                  <a:avLst>
                    <a:gd name="adj1" fmla="val 17606525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26211375-66A6-E341-AD57-9BB2188DC100}"/>
                    </a:ext>
                  </a:extLst>
                </p:cNvPr>
                <p:cNvSpPr/>
                <p:nvPr/>
              </p:nvSpPr>
              <p:spPr>
                <a:xfrm rot="4625636">
                  <a:off x="1124696" y="1512064"/>
                  <a:ext cx="1272940" cy="2297272"/>
                </a:xfrm>
                <a:prstGeom prst="arc">
                  <a:avLst>
                    <a:gd name="adj1" fmla="val 18503435"/>
                    <a:gd name="adj2" fmla="val 2676292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" name="Oval Callout 28">
              <a:extLst>
                <a:ext uri="{FF2B5EF4-FFF2-40B4-BE49-F238E27FC236}">
                  <a16:creationId xmlns:a16="http://schemas.microsoft.com/office/drawing/2014/main" id="{2365FA7D-4D69-0A49-BF2D-E5786BA7D3D9}"/>
                </a:ext>
              </a:extLst>
            </p:cNvPr>
            <p:cNvSpPr/>
            <p:nvPr/>
          </p:nvSpPr>
          <p:spPr>
            <a:xfrm>
              <a:off x="230264" y="112542"/>
              <a:ext cx="3666108" cy="2068569"/>
            </a:xfrm>
            <a:prstGeom prst="wedgeEllipseCallout">
              <a:avLst>
                <a:gd name="adj1" fmla="val -24779"/>
                <a:gd name="adj2" fmla="val 85983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threePt" dir="tl"/>
            </a:scene3d>
            <a:sp3d>
              <a:bevelT w="82550" h="82550" prst="angle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The gospels just legends from later times.</a:t>
              </a:r>
            </a:p>
          </p:txBody>
        </p:sp>
      </p:grp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5897B24A-DB2B-B346-9BF9-5D05AEC9E192}"/>
              </a:ext>
            </a:extLst>
          </p:cNvPr>
          <p:cNvSpPr/>
          <p:nvPr/>
        </p:nvSpPr>
        <p:spPr>
          <a:xfrm>
            <a:off x="2343672" y="3760724"/>
            <a:ext cx="5192683" cy="2842321"/>
          </a:xfrm>
          <a:prstGeom prst="wedgeEllipseCallout">
            <a:avLst>
              <a:gd name="adj1" fmla="val -63972"/>
              <a:gd name="adj2" fmla="val -28860"/>
            </a:avLst>
          </a:prstGeo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early texts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say almost nothing about the stories found in later the gospels.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B116AB43-2CDA-EA4A-B28D-DD71CA12BD27}"/>
              </a:ext>
            </a:extLst>
          </p:cNvPr>
          <p:cNvSpPr/>
          <p:nvPr/>
        </p:nvSpPr>
        <p:spPr>
          <a:xfrm>
            <a:off x="3211834" y="1204049"/>
            <a:ext cx="3646509" cy="2509281"/>
          </a:xfrm>
          <a:prstGeom prst="wedgeEllipseCallout">
            <a:avLst>
              <a:gd name="adj1" fmla="val -83914"/>
              <a:gd name="adj2" fmla="val 42031"/>
            </a:avLst>
          </a:prstGeo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None of them were written by eye witnesses.</a:t>
            </a:r>
          </a:p>
        </p:txBody>
      </p:sp>
    </p:spTree>
    <p:extLst>
      <p:ext uri="{BB962C8B-B14F-4D97-AF65-F5344CB8AC3E}">
        <p14:creationId xmlns:p14="http://schemas.microsoft.com/office/powerpoint/2010/main" val="12450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40ACEE6-814E-A749-96CC-93F899DEA5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50F594-CCFF-0944-A8EC-EF8A0F830AEC}"/>
              </a:ext>
            </a:extLst>
          </p:cNvPr>
          <p:cNvGrpSpPr/>
          <p:nvPr/>
        </p:nvGrpSpPr>
        <p:grpSpPr>
          <a:xfrm>
            <a:off x="30631" y="2741398"/>
            <a:ext cx="2556643" cy="4789015"/>
            <a:chOff x="348023" y="2031406"/>
            <a:chExt cx="2556643" cy="47890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12EA7E-86A5-4444-9320-E359DD496F96}"/>
                </a:ext>
              </a:extLst>
            </p:cNvPr>
            <p:cNvSpPr/>
            <p:nvPr/>
          </p:nvSpPr>
          <p:spPr>
            <a:xfrm>
              <a:off x="913250" y="2392547"/>
              <a:ext cx="614363" cy="61079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7E062-F412-9B43-BCE4-CD71A616766A}"/>
                </a:ext>
              </a:extLst>
            </p:cNvPr>
            <p:cNvGrpSpPr/>
            <p:nvPr/>
          </p:nvGrpSpPr>
          <p:grpSpPr>
            <a:xfrm rot="196924">
              <a:off x="348023" y="2031406"/>
              <a:ext cx="2556643" cy="4789015"/>
              <a:chOff x="353159" y="2024230"/>
              <a:chExt cx="2556643" cy="4789015"/>
            </a:xfrm>
          </p:grpSpPr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5297BF06-517A-5A48-AA0C-375C7937016B}"/>
                  </a:ext>
                </a:extLst>
              </p:cNvPr>
              <p:cNvSpPr/>
              <p:nvPr/>
            </p:nvSpPr>
            <p:spPr>
              <a:xfrm rot="21299917">
                <a:off x="453722" y="2226967"/>
                <a:ext cx="861929" cy="3249069"/>
              </a:xfrm>
              <a:prstGeom prst="arc">
                <a:avLst>
                  <a:gd name="adj1" fmla="val 17909990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289C6C79-EDC6-0940-B365-9470C04FCCEB}"/>
                  </a:ext>
                </a:extLst>
              </p:cNvPr>
              <p:cNvSpPr/>
              <p:nvPr/>
            </p:nvSpPr>
            <p:spPr>
              <a:xfrm rot="20307275">
                <a:off x="926627" y="3564176"/>
                <a:ext cx="861929" cy="3249069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27BF8845-F4EE-AA44-AB9A-C12927191A50}"/>
                  </a:ext>
                </a:extLst>
              </p:cNvPr>
              <p:cNvSpPr/>
              <p:nvPr/>
            </p:nvSpPr>
            <p:spPr>
              <a:xfrm rot="777141">
                <a:off x="353159" y="3299306"/>
                <a:ext cx="861929" cy="3249069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0CB8C698-7992-2342-994F-6FF2BEFF54DC}"/>
                  </a:ext>
                </a:extLst>
              </p:cNvPr>
              <p:cNvSpPr/>
              <p:nvPr/>
            </p:nvSpPr>
            <p:spPr>
              <a:xfrm rot="6189729" flipH="1">
                <a:off x="1126462" y="5193812"/>
                <a:ext cx="238038" cy="905790"/>
              </a:xfrm>
              <a:prstGeom prst="arc">
                <a:avLst>
                  <a:gd name="adj1" fmla="val 1719109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FF874387-792B-2C43-A27C-0D6827AB1ACE}"/>
                  </a:ext>
                </a:extLst>
              </p:cNvPr>
              <p:cNvSpPr/>
              <p:nvPr/>
            </p:nvSpPr>
            <p:spPr>
              <a:xfrm rot="5761056" flipH="1">
                <a:off x="1963816" y="5074918"/>
                <a:ext cx="238038" cy="905790"/>
              </a:xfrm>
              <a:prstGeom prst="arc">
                <a:avLst>
                  <a:gd name="adj1" fmla="val 1719109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CA06FCE-C37A-6D47-89F5-D9FC02B2A853}"/>
                  </a:ext>
                </a:extLst>
              </p:cNvPr>
              <p:cNvSpPr/>
              <p:nvPr/>
            </p:nvSpPr>
            <p:spPr>
              <a:xfrm rot="12462209">
                <a:off x="695158" y="3205985"/>
                <a:ext cx="1272940" cy="1656053"/>
              </a:xfrm>
              <a:prstGeom prst="arc">
                <a:avLst>
                  <a:gd name="adj1" fmla="val 1760652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26211375-66A6-E341-AD57-9BB2188DC100}"/>
                  </a:ext>
                </a:extLst>
              </p:cNvPr>
              <p:cNvSpPr/>
              <p:nvPr/>
            </p:nvSpPr>
            <p:spPr>
              <a:xfrm rot="4625636">
                <a:off x="1124696" y="1512064"/>
                <a:ext cx="1272940" cy="2297272"/>
              </a:xfrm>
              <a:prstGeom prst="arc">
                <a:avLst>
                  <a:gd name="adj1" fmla="val 18503435"/>
                  <a:gd name="adj2" fmla="val 267629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2365FA7D-4D69-0A49-BF2D-E5786BA7D3D9}"/>
              </a:ext>
            </a:extLst>
          </p:cNvPr>
          <p:cNvSpPr/>
          <p:nvPr/>
        </p:nvSpPr>
        <p:spPr>
          <a:xfrm>
            <a:off x="385221" y="155964"/>
            <a:ext cx="3666108" cy="2068569"/>
          </a:xfrm>
          <a:prstGeom prst="wedgeEllipseCallout">
            <a:avLst>
              <a:gd name="adj1" fmla="val -24779"/>
              <a:gd name="adj2" fmla="val 85983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gospels just legends from later times.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5897B24A-DB2B-B346-9BF9-5D05AEC9E192}"/>
              </a:ext>
            </a:extLst>
          </p:cNvPr>
          <p:cNvSpPr/>
          <p:nvPr/>
        </p:nvSpPr>
        <p:spPr>
          <a:xfrm>
            <a:off x="4051329" y="3321257"/>
            <a:ext cx="5192683" cy="2842321"/>
          </a:xfrm>
          <a:prstGeom prst="wedgeEllipseCallout">
            <a:avLst>
              <a:gd name="adj1" fmla="val -90386"/>
              <a:gd name="adj2" fmla="val -39416"/>
            </a:avLst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earlier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letters of Paul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(7 authentic ones)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don’t tell the stories found in the gospels.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B116AB43-2CDA-EA4A-B28D-DD71CA12BD27}"/>
              </a:ext>
            </a:extLst>
          </p:cNvPr>
          <p:cNvSpPr/>
          <p:nvPr/>
        </p:nvSpPr>
        <p:spPr>
          <a:xfrm>
            <a:off x="4272745" y="593258"/>
            <a:ext cx="3646509" cy="2509281"/>
          </a:xfrm>
          <a:prstGeom prst="wedgeEllipseCallout">
            <a:avLst>
              <a:gd name="adj1" fmla="val -123487"/>
              <a:gd name="adj2" fmla="val 60251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l"/>
          </a:scene3d>
          <a:sp3d>
            <a:bevelT w="82550" h="825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None of them were written by eye witnesses.</a:t>
            </a:r>
          </a:p>
        </p:txBody>
      </p:sp>
    </p:spTree>
    <p:extLst>
      <p:ext uri="{BB962C8B-B14F-4D97-AF65-F5344CB8AC3E}">
        <p14:creationId xmlns:p14="http://schemas.microsoft.com/office/powerpoint/2010/main" val="11805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https://www.youtube.com/watch?v=WUYRoYl7i6U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71" y="902968"/>
            <a:ext cx="8428935" cy="474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5053"/>
            <a:ext cx="9478633" cy="53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7820921" y="238500"/>
            <a:ext cx="4435506" cy="5968622"/>
          </a:xfrm>
          <a:prstGeom prst="rightArrowCallout">
            <a:avLst>
              <a:gd name="adj1" fmla="val 26636"/>
              <a:gd name="adj2" fmla="val 0"/>
              <a:gd name="adj3" fmla="val 0"/>
              <a:gd name="adj4" fmla="val 5058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white"/>
                </a:solidFill>
              </a:rPr>
              <a:t>Rom.</a:t>
            </a:r>
            <a:br>
              <a:rPr lang="en-US" sz="4400" b="1" dirty="0">
                <a:solidFill>
                  <a:prstClr val="white"/>
                </a:solidFill>
              </a:rPr>
            </a:br>
            <a:r>
              <a:rPr lang="en-US" sz="4400" b="1" dirty="0">
                <a:solidFill>
                  <a:prstClr val="white"/>
                </a:solidFill>
              </a:rPr>
              <a:t>Gal.</a:t>
            </a:r>
          </a:p>
          <a:p>
            <a:pPr lvl="0" algn="ctr"/>
            <a:r>
              <a:rPr lang="en-US" sz="4400" b="1" dirty="0" err="1">
                <a:solidFill>
                  <a:prstClr val="white"/>
                </a:solidFill>
              </a:rPr>
              <a:t>Php</a:t>
            </a:r>
            <a:r>
              <a:rPr lang="en-US" sz="4400" b="1" dirty="0">
                <a:solidFill>
                  <a:prstClr val="white"/>
                </a:solidFill>
              </a:rPr>
              <a:t>.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</a:rPr>
              <a:t>1 Cor.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</a:rPr>
              <a:t>2 Cor.</a:t>
            </a:r>
            <a:br>
              <a:rPr lang="en-US" sz="4400" b="1" dirty="0">
                <a:solidFill>
                  <a:prstClr val="white"/>
                </a:solidFill>
              </a:rPr>
            </a:br>
            <a:r>
              <a:rPr lang="en-US" sz="4400" b="1" dirty="0">
                <a:solidFill>
                  <a:prstClr val="white"/>
                </a:solidFill>
              </a:rPr>
              <a:t>1 Thess.</a:t>
            </a:r>
          </a:p>
          <a:p>
            <a:pPr lvl="0" algn="ctr"/>
            <a:r>
              <a:rPr lang="en-US" sz="4400" b="1" dirty="0" err="1">
                <a:solidFill>
                  <a:prstClr val="white"/>
                </a:solidFill>
              </a:rPr>
              <a:t>Philmn</a:t>
            </a:r>
            <a:r>
              <a:rPr lang="en-US" sz="44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6523562"/>
            <a:ext cx="1219199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Did Jesus Even Exist? | Richard Carrier                                                                   https://www.youtube.com/watch?v=WUYRoYl7i6U</a:t>
            </a:r>
          </a:p>
        </p:txBody>
      </p:sp>
    </p:spTree>
    <p:extLst>
      <p:ext uri="{BB962C8B-B14F-4D97-AF65-F5344CB8AC3E}">
        <p14:creationId xmlns:p14="http://schemas.microsoft.com/office/powerpoint/2010/main" val="27856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BAA6A-F852-9D48-B864-30112A18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8149"/>
            <a:ext cx="10147300" cy="510540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350E4684-CFD8-9842-98FA-C387EE543D34}"/>
              </a:ext>
            </a:extLst>
          </p:cNvPr>
          <p:cNvSpPr/>
          <p:nvPr/>
        </p:nvSpPr>
        <p:spPr>
          <a:xfrm>
            <a:off x="219919" y="94451"/>
            <a:ext cx="5335930" cy="2001838"/>
          </a:xfrm>
          <a:prstGeom prst="downArrow">
            <a:avLst>
              <a:gd name="adj1" fmla="val 86975"/>
              <a:gd name="adj2" fmla="val 40403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Undisputed letters of Paul as recognized by historians/critics: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(Including </a:t>
            </a:r>
            <a:r>
              <a:rPr lang="en-US" sz="2400" b="1" dirty="0" err="1">
                <a:solidFill>
                  <a:schemeClr val="bg1"/>
                </a:solidFill>
              </a:rPr>
              <a:t>agnositcs</a:t>
            </a:r>
            <a:r>
              <a:rPr lang="en-US" sz="2400" b="1" dirty="0">
                <a:solidFill>
                  <a:schemeClr val="bg1"/>
                </a:solidFill>
              </a:rPr>
              <a:t>, atheists, etc.)</a:t>
            </a:r>
          </a:p>
        </p:txBody>
      </p:sp>
    </p:spTree>
    <p:extLst>
      <p:ext uri="{BB962C8B-B14F-4D97-AF65-F5344CB8AC3E}">
        <p14:creationId xmlns:p14="http://schemas.microsoft.com/office/powerpoint/2010/main" val="42645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927"/>
            <a:ext cx="7147023" cy="39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A1FD45E-0BB3-3544-982A-EBC2AB27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058"/>
            <a:ext cx="6684332" cy="373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" y="-197"/>
            <a:ext cx="7399310" cy="413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89" y="2471845"/>
            <a:ext cx="744707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64" y="1284510"/>
            <a:ext cx="7426900" cy="41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0" y="6523562"/>
            <a:ext cx="1219199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Did Jesus Even Exist? | Richard Carrier                                                                   https://www.youtube.com/watch?v=WUYRoYl7i6U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46" y="-4183"/>
            <a:ext cx="7402353" cy="41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2EE6EFD1-468B-F246-806B-AA5E877EE7D3}"/>
              </a:ext>
            </a:extLst>
          </p:cNvPr>
          <p:cNvSpPr/>
          <p:nvPr/>
        </p:nvSpPr>
        <p:spPr>
          <a:xfrm>
            <a:off x="5168900" y="5165958"/>
            <a:ext cx="1746778" cy="1323068"/>
          </a:xfrm>
          <a:prstGeom prst="rightArrow">
            <a:avLst>
              <a:gd name="adj1" fmla="val 61519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41465</TotalTime>
  <Words>1769</Words>
  <Application>Microsoft Office PowerPoint</Application>
  <PresentationFormat>Widescreen</PresentationFormat>
  <Paragraphs>333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Gungsuh</vt:lpstr>
      <vt:lpstr>Arial</vt:lpstr>
      <vt:lpstr>Arial Black</vt:lpstr>
      <vt:lpstr>Arial Narrow</vt:lpstr>
      <vt:lpstr>Bauhaus 93</vt:lpstr>
      <vt:lpstr>Calibri</vt:lpstr>
      <vt:lpstr>Calibri Light</vt:lpstr>
      <vt:lpstr>Century Gothic</vt:lpstr>
      <vt:lpstr>Herculanum</vt:lpstr>
      <vt:lpstr>Papyrus</vt:lpstr>
      <vt:lpstr>Rockwell</vt:lpstr>
      <vt:lpstr>Stencil</vt:lpstr>
      <vt:lpstr>Wingdings</vt:lpstr>
      <vt:lpstr>4_Office Theme</vt:lpstr>
      <vt:lpstr>2_Office Theme</vt:lpstr>
      <vt:lpstr>PowerPoint Presentation</vt:lpstr>
      <vt:lpstr>              </vt:lpstr>
      <vt:lpstr> 1. UNDERSTAND A CRITIC’S ARGUMENT   3. BACKUP TO A COMMON POINT   2. ANSWER &amp; GIVE A REASON FOR YOUR HOPE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Bertina Smelser</dc:creator>
  <cp:keywords/>
  <dc:description/>
  <cp:lastModifiedBy>Bartlett CofC</cp:lastModifiedBy>
  <cp:revision>367</cp:revision>
  <dcterms:created xsi:type="dcterms:W3CDTF">2015-09-25T14:37:56Z</dcterms:created>
  <dcterms:modified xsi:type="dcterms:W3CDTF">2020-10-25T16:23:10Z</dcterms:modified>
  <cp:category/>
</cp:coreProperties>
</file>